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</p:sldIdLst>
  <p:sldSz cy="5143500" cx="9144000"/>
  <p:notesSz cx="6858000" cy="9144000"/>
  <p:embeddedFontLst>
    <p:embeddedFont>
      <p:font typeface="Montserrat SemiBold"/>
      <p:regular r:id="rId70"/>
      <p:bold r:id="rId71"/>
      <p:italic r:id="rId72"/>
      <p:boldItalic r:id="rId73"/>
    </p:embeddedFont>
    <p:embeddedFont>
      <p:font typeface="Inria Sans"/>
      <p:regular r:id="rId74"/>
      <p:bold r:id="rId75"/>
      <p:italic r:id="rId76"/>
      <p:boldItalic r:id="rId77"/>
    </p:embeddedFont>
    <p:embeddedFont>
      <p:font typeface="Montserrat Black"/>
      <p:bold r:id="rId78"/>
      <p:boldItalic r:id="rId79"/>
    </p:embeddedFont>
    <p:embeddedFont>
      <p:font typeface="Montserrat"/>
      <p:regular r:id="rId80"/>
      <p:bold r:id="rId81"/>
      <p:italic r:id="rId82"/>
      <p:boldItalic r:id="rId83"/>
    </p:embeddedFont>
    <p:embeddedFont>
      <p:font typeface="Titillium Web"/>
      <p:regular r:id="rId84"/>
      <p:bold r:id="rId85"/>
      <p:italic r:id="rId86"/>
      <p:boldItalic r:id="rId87"/>
    </p:embeddedFont>
    <p:embeddedFont>
      <p:font typeface="Saira Semi Condensed"/>
      <p:regular r:id="rId88"/>
      <p:bold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0" roundtripDataSignature="AMtx7mhifFfDH0LZ4KldkO7bckHyOflu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TitilliumWeb-regular.fntdata"/><Relationship Id="rId83" Type="http://schemas.openxmlformats.org/officeDocument/2006/relationships/font" Target="fonts/Montserrat-boldItalic.fntdata"/><Relationship Id="rId42" Type="http://schemas.openxmlformats.org/officeDocument/2006/relationships/slide" Target="slides/slide38.xml"/><Relationship Id="rId86" Type="http://schemas.openxmlformats.org/officeDocument/2006/relationships/font" Target="fonts/TitilliumWeb-italic.fntdata"/><Relationship Id="rId41" Type="http://schemas.openxmlformats.org/officeDocument/2006/relationships/slide" Target="slides/slide37.xml"/><Relationship Id="rId85" Type="http://schemas.openxmlformats.org/officeDocument/2006/relationships/font" Target="fonts/TitilliumWeb-bold.fntdata"/><Relationship Id="rId44" Type="http://schemas.openxmlformats.org/officeDocument/2006/relationships/slide" Target="slides/slide40.xml"/><Relationship Id="rId88" Type="http://schemas.openxmlformats.org/officeDocument/2006/relationships/font" Target="fonts/SairaSemiCondensed-regular.fntdata"/><Relationship Id="rId43" Type="http://schemas.openxmlformats.org/officeDocument/2006/relationships/slide" Target="slides/slide39.xml"/><Relationship Id="rId87" Type="http://schemas.openxmlformats.org/officeDocument/2006/relationships/font" Target="fonts/TitilliumWeb-boldItalic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SairaSemiCondensed-bold.fntdata"/><Relationship Id="rId80" Type="http://schemas.openxmlformats.org/officeDocument/2006/relationships/font" Target="fonts/Montserrat-regular.fntdata"/><Relationship Id="rId82" Type="http://schemas.openxmlformats.org/officeDocument/2006/relationships/font" Target="fonts/Montserrat-italic.fntdata"/><Relationship Id="rId81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MontserratSemiBold-boldItalic.fntdata"/><Relationship Id="rId72" Type="http://schemas.openxmlformats.org/officeDocument/2006/relationships/font" Target="fonts/MontserratSemiBold-italic.fntdata"/><Relationship Id="rId31" Type="http://schemas.openxmlformats.org/officeDocument/2006/relationships/slide" Target="slides/slide27.xml"/><Relationship Id="rId75" Type="http://schemas.openxmlformats.org/officeDocument/2006/relationships/font" Target="fonts/InriaSans-bold.fntdata"/><Relationship Id="rId30" Type="http://schemas.openxmlformats.org/officeDocument/2006/relationships/slide" Target="slides/slide26.xml"/><Relationship Id="rId74" Type="http://schemas.openxmlformats.org/officeDocument/2006/relationships/font" Target="fonts/InriaSans-regular.fntdata"/><Relationship Id="rId33" Type="http://schemas.openxmlformats.org/officeDocument/2006/relationships/slide" Target="slides/slide29.xml"/><Relationship Id="rId77" Type="http://schemas.openxmlformats.org/officeDocument/2006/relationships/font" Target="fonts/InriaSans-boldItalic.fntdata"/><Relationship Id="rId32" Type="http://schemas.openxmlformats.org/officeDocument/2006/relationships/slide" Target="slides/slide28.xml"/><Relationship Id="rId76" Type="http://schemas.openxmlformats.org/officeDocument/2006/relationships/font" Target="fonts/InriaSans-italic.fntdata"/><Relationship Id="rId35" Type="http://schemas.openxmlformats.org/officeDocument/2006/relationships/slide" Target="slides/slide31.xml"/><Relationship Id="rId79" Type="http://schemas.openxmlformats.org/officeDocument/2006/relationships/font" Target="fonts/MontserratBlack-boldItalic.fntdata"/><Relationship Id="rId34" Type="http://schemas.openxmlformats.org/officeDocument/2006/relationships/slide" Target="slides/slide30.xml"/><Relationship Id="rId78" Type="http://schemas.openxmlformats.org/officeDocument/2006/relationships/font" Target="fonts/MontserratBlack-bold.fntdata"/><Relationship Id="rId71" Type="http://schemas.openxmlformats.org/officeDocument/2006/relationships/font" Target="fonts/MontserratSemiBold-bold.fntdata"/><Relationship Id="rId70" Type="http://schemas.openxmlformats.org/officeDocument/2006/relationships/font" Target="fonts/MontserratSemiBold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0" Type="http://customschemas.google.com/relationships/presentationmetadata" Target="meta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682c28eb1d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682c28eb1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82c28eb1d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682c28eb1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82c28eb1d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682c28eb1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682c28eb1d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682c28eb1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682c28eb1d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1682c28eb1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682c28eb1d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1682c28eb1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682c28eb1d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1682c28eb1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682c28eb1d_0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682c28eb1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682c28eb1d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1682c28eb1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682c28eb1d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1682c28eb1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682c28eb1d_0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1682c28eb1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682c28eb1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682c28eb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82c28eb1d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1682c28eb1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682c28eb1d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1682c28eb1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682c28eb1d_0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1682c28eb1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682c28eb1d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1682c28eb1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682c28eb1d_0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1682c28eb1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682c28eb1d_0_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1682c28eb1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682c28eb1d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682c28eb1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682c28eb1d_0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1682c28eb1d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682c28eb1d_0_3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1682c28eb1d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682c28eb1d_0_3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682c28eb1d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682c28eb1d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1682c28eb1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682c28eb1d_0_3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1682c28eb1d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682c28eb1d_0_3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1682c28eb1d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682c28eb1d_0_3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682c28eb1d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682c28eb1d_0_3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1682c28eb1d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682c28eb1d_0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1682c28eb1d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82c28eb1d_0_3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1682c28eb1d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82c28eb1d_0_3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1682c28eb1d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682c28eb1d_0_3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1682c28eb1d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682c28eb1d_0_3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1682c28eb1d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682c28eb1d_0_3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1682c28eb1d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682c28eb1d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1682c28eb1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682c28eb1d_0_3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1682c28eb1d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82c28eb1d_0_3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682c28eb1d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682c28eb1d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1682c28eb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682c28eb1d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1682c28eb1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682c28eb1d_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1682c28eb1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682c28eb1d_1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1682c28eb1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682c28eb1d_1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1682c28eb1d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682c28eb1d_1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1682c28eb1d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682c28eb1d_1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682c28eb1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682c28eb1d_1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682c28eb1d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82c28eb1d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682c28eb1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682c28eb1d_1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682c28eb1d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682c28eb1d_1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682c28eb1d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682c28eb1d_1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1682c28eb1d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682c28eb1d_1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1682c28eb1d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682c28eb1d_1_1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682c28eb1d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682c28eb1d_1_1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682c28eb1d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682c28eb1d_1_1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682c28eb1d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682c28eb1d_1_1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682c28eb1d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682c28eb1d_1_1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682c28eb1d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682c28eb1d_1_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682c28eb1d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682c28eb1d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1682c28eb1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682c28eb1d_1_2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682c28eb1d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682c28eb1d_1_2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682c28eb1d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682c28eb1d_1_2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682c28eb1d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682c28eb1d_1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g1682c28eb1d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682c28eb1d_1_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g1682c28eb1d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682c28eb1d_2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682c28eb1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82c28eb1d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1682c28eb1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682c28eb1d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1682c28eb1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682c28eb1d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682c28eb1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1" name="Google Shape;11;p22"/>
          <p:cNvSpPr/>
          <p:nvPr/>
        </p:nvSpPr>
        <p:spPr>
          <a:xfrm rot="-5400000">
            <a:off x="310650" y="1966289"/>
            <a:ext cx="1398104" cy="1210745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7F6000"/>
              </a:gs>
              <a:gs pos="24000">
                <a:srgbClr val="BF9000"/>
              </a:gs>
              <a:gs pos="100000">
                <a:srgbClr val="FFD966"/>
              </a:gs>
            </a:gsLst>
            <a:lin ang="0" scaled="0"/>
          </a:gradFill>
          <a:ln>
            <a:noFill/>
          </a:ln>
          <a:effectLst>
            <a:outerShdw blurRad="357188" rotWithShape="0" algn="bl">
              <a:schemeClr val="lt1">
                <a:alpha val="5450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2"/>
          <p:cNvPicPr preferRelativeResize="0"/>
          <p:nvPr/>
        </p:nvPicPr>
        <p:blipFill rotWithShape="1">
          <a:blip r:embed="rId2">
            <a:alphaModFix/>
          </a:blip>
          <a:srcRect b="38724" l="21127" r="21795" t="39965"/>
          <a:stretch/>
        </p:blipFill>
        <p:spPr>
          <a:xfrm>
            <a:off x="7017644" y="46471"/>
            <a:ext cx="2044240" cy="763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31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87" name="Google Shape;87;p31"/>
            <p:cNvSpPr/>
            <p:nvPr/>
          </p:nvSpPr>
          <p:spPr>
            <a:xfrm>
              <a:off x="7924791" y="0"/>
              <a:ext cx="1219243" cy="1859792"/>
            </a:xfrm>
            <a:custGeom>
              <a:rect b="b" l="l" r="r" t="t"/>
              <a:pathLst>
                <a:path extrusionOk="0" h="17769" w="11649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31764"/>
                  </a:srgbClr>
                </a:gs>
                <a:gs pos="9000">
                  <a:srgbClr val="000000">
                    <a:alpha val="31764"/>
                  </a:srgbClr>
                </a:gs>
                <a:gs pos="100000">
                  <a:srgbClr val="FFFFFF">
                    <a:alpha val="3176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1"/>
            <p:cNvSpPr/>
            <p:nvPr/>
          </p:nvSpPr>
          <p:spPr>
            <a:xfrm>
              <a:off x="0" y="3394425"/>
              <a:ext cx="2268195" cy="1749057"/>
            </a:xfrm>
            <a:custGeom>
              <a:rect b="b" l="l" r="r" t="t"/>
              <a:pathLst>
                <a:path extrusionOk="0" h="16711" w="21671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1"/>
            <p:cNvSpPr/>
            <p:nvPr/>
          </p:nvSpPr>
          <p:spPr>
            <a:xfrm>
              <a:off x="8689168" y="0"/>
              <a:ext cx="7222" cy="105"/>
            </a:xfrm>
            <a:custGeom>
              <a:rect b="b" l="l" r="r" t="t"/>
              <a:pathLst>
                <a:path extrusionOk="0" h="1" w="69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1"/>
            <p:cNvSpPr/>
            <p:nvPr/>
          </p:nvSpPr>
          <p:spPr>
            <a:xfrm>
              <a:off x="6698419" y="0"/>
              <a:ext cx="20410" cy="2512"/>
            </a:xfrm>
            <a:custGeom>
              <a:rect b="b" l="l" r="r" t="t"/>
              <a:pathLst>
                <a:path extrusionOk="0" h="24" w="195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1"/>
            <p:cNvSpPr/>
            <p:nvPr/>
          </p:nvSpPr>
          <p:spPr>
            <a:xfrm>
              <a:off x="0" y="3397984"/>
              <a:ext cx="1020484" cy="615640"/>
            </a:xfrm>
            <a:custGeom>
              <a:rect b="b" l="l" r="r" t="t"/>
              <a:pathLst>
                <a:path extrusionOk="0" h="5882" w="975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1"/>
            <p:cNvSpPr/>
            <p:nvPr/>
          </p:nvSpPr>
          <p:spPr>
            <a:xfrm>
              <a:off x="6434137" y="0"/>
              <a:ext cx="540595" cy="577541"/>
            </a:xfrm>
            <a:custGeom>
              <a:rect b="b" l="l" r="r" t="t"/>
              <a:pathLst>
                <a:path extrusionOk="0" h="5518" w="5165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1"/>
            <p:cNvSpPr/>
            <p:nvPr/>
          </p:nvSpPr>
          <p:spPr>
            <a:xfrm>
              <a:off x="627473" y="4440981"/>
              <a:ext cx="790639" cy="702511"/>
            </a:xfrm>
            <a:custGeom>
              <a:rect b="b" l="l" r="r" t="t"/>
              <a:pathLst>
                <a:path extrusionOk="0" h="6712" w="7554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1"/>
            <p:cNvSpPr/>
            <p:nvPr/>
          </p:nvSpPr>
          <p:spPr>
            <a:xfrm>
              <a:off x="7567566" y="4871996"/>
              <a:ext cx="543107" cy="271501"/>
            </a:xfrm>
            <a:custGeom>
              <a:rect b="b" l="l" r="r" t="t"/>
              <a:pathLst>
                <a:path extrusionOk="0" h="2594" w="5189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1"/>
            <p:cNvSpPr/>
            <p:nvPr/>
          </p:nvSpPr>
          <p:spPr>
            <a:xfrm>
              <a:off x="8065253" y="4017084"/>
              <a:ext cx="1078782" cy="1126405"/>
            </a:xfrm>
            <a:custGeom>
              <a:rect b="b" l="l" r="r" t="t"/>
              <a:pathLst>
                <a:path extrusionOk="0" h="10762" w="10307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1"/>
            <p:cNvSpPr/>
            <p:nvPr/>
          </p:nvSpPr>
          <p:spPr>
            <a:xfrm>
              <a:off x="8067661" y="2296688"/>
              <a:ext cx="1076375" cy="1470543"/>
            </a:xfrm>
            <a:custGeom>
              <a:rect b="b" l="l" r="r" t="t"/>
              <a:pathLst>
                <a:path extrusionOk="0" h="14050" w="10284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1"/>
            <p:cNvSpPr/>
            <p:nvPr/>
          </p:nvSpPr>
          <p:spPr>
            <a:xfrm>
              <a:off x="0" y="2730110"/>
              <a:ext cx="1163351" cy="2328901"/>
            </a:xfrm>
            <a:custGeom>
              <a:rect b="b" l="l" r="r" t="t"/>
              <a:pathLst>
                <a:path extrusionOk="0" h="22251" w="11115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1"/>
            <p:cNvSpPr/>
            <p:nvPr/>
          </p:nvSpPr>
          <p:spPr>
            <a:xfrm>
              <a:off x="0" y="1004899"/>
              <a:ext cx="1414547" cy="1909822"/>
            </a:xfrm>
            <a:custGeom>
              <a:rect b="b" l="l" r="r" t="t"/>
              <a:pathLst>
                <a:path extrusionOk="0" h="18247" w="13515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1"/>
            <p:cNvSpPr/>
            <p:nvPr/>
          </p:nvSpPr>
          <p:spPr>
            <a:xfrm>
              <a:off x="1127568" y="0"/>
              <a:ext cx="537036" cy="331055"/>
            </a:xfrm>
            <a:custGeom>
              <a:rect b="b" l="l" r="r" t="t"/>
              <a:pathLst>
                <a:path extrusionOk="0" h="3163" w="5131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1"/>
            <p:cNvSpPr/>
            <p:nvPr/>
          </p:nvSpPr>
          <p:spPr>
            <a:xfrm>
              <a:off x="0" y="0"/>
              <a:ext cx="675194" cy="763217"/>
            </a:xfrm>
            <a:custGeom>
              <a:rect b="b" l="l" r="r" t="t"/>
              <a:pathLst>
                <a:path extrusionOk="0" h="7292" w="6451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31"/>
          <p:cNvSpPr txBox="1"/>
          <p:nvPr>
            <p:ph idx="1" type="body"/>
          </p:nvPr>
        </p:nvSpPr>
        <p:spPr>
          <a:xfrm>
            <a:off x="773430" y="4717015"/>
            <a:ext cx="7239572" cy="224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descr="Icon&#10;&#10;Description automatically generated" id="102" name="Google Shape;102;p31"/>
          <p:cNvPicPr preferRelativeResize="0"/>
          <p:nvPr/>
        </p:nvPicPr>
        <p:blipFill rotWithShape="1">
          <a:blip r:embed="rId2">
            <a:alphaModFix/>
          </a:blip>
          <a:srcRect b="23216" l="15957" r="15162" t="24545"/>
          <a:stretch/>
        </p:blipFill>
        <p:spPr>
          <a:xfrm>
            <a:off x="8548971" y="64327"/>
            <a:ext cx="533708" cy="40477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1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BAF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31"/>
          <p:cNvSpPr/>
          <p:nvPr/>
        </p:nvSpPr>
        <p:spPr>
          <a:xfrm rot="-5400000">
            <a:off x="445719" y="4655941"/>
            <a:ext cx="306017" cy="264988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7F6000"/>
              </a:gs>
              <a:gs pos="24000">
                <a:srgbClr val="BF9000"/>
              </a:gs>
              <a:gs pos="100000">
                <a:srgbClr val="FFD966"/>
              </a:gs>
            </a:gsLst>
            <a:lin ang="0" scaled="0"/>
          </a:gradFill>
          <a:ln>
            <a:noFill/>
          </a:ln>
          <a:effectLst>
            <a:outerShdw blurRad="357188" rotWithShape="0" algn="bl">
              <a:schemeClr val="lt1">
                <a:alpha val="5450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23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5" name="Google Shape;15;p23"/>
            <p:cNvSpPr/>
            <p:nvPr/>
          </p:nvSpPr>
          <p:spPr>
            <a:xfrm>
              <a:off x="7924791" y="0"/>
              <a:ext cx="1219243" cy="1859792"/>
            </a:xfrm>
            <a:custGeom>
              <a:rect b="b" l="l" r="r" t="t"/>
              <a:pathLst>
                <a:path extrusionOk="0" h="17769" w="11649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31764"/>
                  </a:srgbClr>
                </a:gs>
                <a:gs pos="9000">
                  <a:srgbClr val="000000">
                    <a:alpha val="31764"/>
                  </a:srgbClr>
                </a:gs>
                <a:gs pos="100000">
                  <a:srgbClr val="FFFFFF">
                    <a:alpha val="3176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3"/>
            <p:cNvSpPr/>
            <p:nvPr/>
          </p:nvSpPr>
          <p:spPr>
            <a:xfrm>
              <a:off x="0" y="3394425"/>
              <a:ext cx="2268195" cy="1749057"/>
            </a:xfrm>
            <a:custGeom>
              <a:rect b="b" l="l" r="r" t="t"/>
              <a:pathLst>
                <a:path extrusionOk="0" h="16711" w="21671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3"/>
            <p:cNvSpPr/>
            <p:nvPr/>
          </p:nvSpPr>
          <p:spPr>
            <a:xfrm>
              <a:off x="8689168" y="0"/>
              <a:ext cx="7222" cy="105"/>
            </a:xfrm>
            <a:custGeom>
              <a:rect b="b" l="l" r="r" t="t"/>
              <a:pathLst>
                <a:path extrusionOk="0" h="1" w="69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3"/>
            <p:cNvSpPr/>
            <p:nvPr/>
          </p:nvSpPr>
          <p:spPr>
            <a:xfrm>
              <a:off x="6698419" y="0"/>
              <a:ext cx="20410" cy="2512"/>
            </a:xfrm>
            <a:custGeom>
              <a:rect b="b" l="l" r="r" t="t"/>
              <a:pathLst>
                <a:path extrusionOk="0" h="24" w="195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3"/>
            <p:cNvSpPr/>
            <p:nvPr/>
          </p:nvSpPr>
          <p:spPr>
            <a:xfrm>
              <a:off x="0" y="3397984"/>
              <a:ext cx="1020484" cy="615640"/>
            </a:xfrm>
            <a:custGeom>
              <a:rect b="b" l="l" r="r" t="t"/>
              <a:pathLst>
                <a:path extrusionOk="0" h="5882" w="975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3"/>
            <p:cNvSpPr/>
            <p:nvPr/>
          </p:nvSpPr>
          <p:spPr>
            <a:xfrm>
              <a:off x="6434137" y="0"/>
              <a:ext cx="540595" cy="577541"/>
            </a:xfrm>
            <a:custGeom>
              <a:rect b="b" l="l" r="r" t="t"/>
              <a:pathLst>
                <a:path extrusionOk="0" h="5518" w="5165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3"/>
            <p:cNvSpPr/>
            <p:nvPr/>
          </p:nvSpPr>
          <p:spPr>
            <a:xfrm>
              <a:off x="627473" y="4440981"/>
              <a:ext cx="790639" cy="702511"/>
            </a:xfrm>
            <a:custGeom>
              <a:rect b="b" l="l" r="r" t="t"/>
              <a:pathLst>
                <a:path extrusionOk="0" h="6712" w="7554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3"/>
            <p:cNvSpPr/>
            <p:nvPr/>
          </p:nvSpPr>
          <p:spPr>
            <a:xfrm>
              <a:off x="7567566" y="4871996"/>
              <a:ext cx="543107" cy="271501"/>
            </a:xfrm>
            <a:custGeom>
              <a:rect b="b" l="l" r="r" t="t"/>
              <a:pathLst>
                <a:path extrusionOk="0" h="2594" w="5189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3"/>
            <p:cNvSpPr/>
            <p:nvPr/>
          </p:nvSpPr>
          <p:spPr>
            <a:xfrm>
              <a:off x="8065253" y="4017084"/>
              <a:ext cx="1078782" cy="1126405"/>
            </a:xfrm>
            <a:custGeom>
              <a:rect b="b" l="l" r="r" t="t"/>
              <a:pathLst>
                <a:path extrusionOk="0" h="10762" w="10307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3"/>
            <p:cNvSpPr/>
            <p:nvPr/>
          </p:nvSpPr>
          <p:spPr>
            <a:xfrm>
              <a:off x="8067661" y="2296688"/>
              <a:ext cx="1076375" cy="1470543"/>
            </a:xfrm>
            <a:custGeom>
              <a:rect b="b" l="l" r="r" t="t"/>
              <a:pathLst>
                <a:path extrusionOk="0" h="14050" w="10284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3"/>
            <p:cNvSpPr/>
            <p:nvPr/>
          </p:nvSpPr>
          <p:spPr>
            <a:xfrm>
              <a:off x="0" y="2730110"/>
              <a:ext cx="1163351" cy="2328901"/>
            </a:xfrm>
            <a:custGeom>
              <a:rect b="b" l="l" r="r" t="t"/>
              <a:pathLst>
                <a:path extrusionOk="0" h="22251" w="11115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3"/>
            <p:cNvSpPr/>
            <p:nvPr/>
          </p:nvSpPr>
          <p:spPr>
            <a:xfrm>
              <a:off x="0" y="1004899"/>
              <a:ext cx="1414547" cy="1909822"/>
            </a:xfrm>
            <a:custGeom>
              <a:rect b="b" l="l" r="r" t="t"/>
              <a:pathLst>
                <a:path extrusionOk="0" h="18247" w="13515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3"/>
            <p:cNvSpPr/>
            <p:nvPr/>
          </p:nvSpPr>
          <p:spPr>
            <a:xfrm>
              <a:off x="1127568" y="0"/>
              <a:ext cx="537036" cy="331055"/>
            </a:xfrm>
            <a:custGeom>
              <a:rect b="b" l="l" r="r" t="t"/>
              <a:pathLst>
                <a:path extrusionOk="0" h="3163" w="5131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3"/>
            <p:cNvSpPr/>
            <p:nvPr/>
          </p:nvSpPr>
          <p:spPr>
            <a:xfrm>
              <a:off x="0" y="0"/>
              <a:ext cx="675194" cy="763217"/>
            </a:xfrm>
            <a:custGeom>
              <a:rect b="b" l="l" r="r" t="t"/>
              <a:pathLst>
                <a:path extrusionOk="0" h="7292" w="6451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con&#10;&#10;Description automatically generated" id="29" name="Google Shape;29;p23"/>
          <p:cNvPicPr preferRelativeResize="0"/>
          <p:nvPr/>
        </p:nvPicPr>
        <p:blipFill rotWithShape="1">
          <a:blip r:embed="rId2">
            <a:alphaModFix/>
          </a:blip>
          <a:srcRect b="23216" l="15957" r="15162" t="24545"/>
          <a:stretch/>
        </p:blipFill>
        <p:spPr>
          <a:xfrm>
            <a:off x="8548971" y="64327"/>
            <a:ext cx="533708" cy="40477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3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BAF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4"/>
          <p:cNvSpPr/>
          <p:nvPr/>
        </p:nvSpPr>
        <p:spPr>
          <a:xfrm>
            <a:off x="9061884" y="5072013"/>
            <a:ext cx="82162" cy="71486"/>
          </a:xfrm>
          <a:custGeom>
            <a:rect b="b" l="l" r="r" t="t"/>
            <a:pathLst>
              <a:path extrusionOk="0" h="683" w="785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4"/>
          <p:cNvSpPr/>
          <p:nvPr/>
        </p:nvSpPr>
        <p:spPr>
          <a:xfrm>
            <a:off x="0" y="0"/>
            <a:ext cx="116806" cy="92943"/>
          </a:xfrm>
          <a:custGeom>
            <a:rect b="b" l="l" r="r" t="t"/>
            <a:pathLst>
              <a:path extrusionOk="0" h="888" w="1116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4"/>
          <p:cNvSpPr/>
          <p:nvPr/>
        </p:nvSpPr>
        <p:spPr>
          <a:xfrm>
            <a:off x="8147416" y="0"/>
            <a:ext cx="996620" cy="953707"/>
          </a:xfrm>
          <a:custGeom>
            <a:rect b="b" l="l" r="r" t="t"/>
            <a:pathLst>
              <a:path extrusionOk="0" h="9112" w="9522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4"/>
          <p:cNvSpPr/>
          <p:nvPr/>
        </p:nvSpPr>
        <p:spPr>
          <a:xfrm>
            <a:off x="9142791" y="2500263"/>
            <a:ext cx="1256" cy="16746"/>
          </a:xfrm>
          <a:custGeom>
            <a:rect b="b" l="l" r="r" t="t"/>
            <a:pathLst>
              <a:path extrusionOk="0" h="160" w="12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4"/>
          <p:cNvSpPr/>
          <p:nvPr/>
        </p:nvSpPr>
        <p:spPr>
          <a:xfrm>
            <a:off x="8502234" y="2722888"/>
            <a:ext cx="641806" cy="1045499"/>
          </a:xfrm>
          <a:custGeom>
            <a:rect b="b" l="l" r="r" t="t"/>
            <a:pathLst>
              <a:path extrusionOk="0" h="9989" w="6132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4"/>
          <p:cNvSpPr/>
          <p:nvPr/>
        </p:nvSpPr>
        <p:spPr>
          <a:xfrm>
            <a:off x="6765091" y="4445691"/>
            <a:ext cx="544258" cy="608522"/>
          </a:xfrm>
          <a:custGeom>
            <a:rect b="b" l="l" r="r" t="t"/>
            <a:pathLst>
              <a:path extrusionOk="0" h="5814" w="520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4"/>
          <p:cNvSpPr/>
          <p:nvPr/>
        </p:nvSpPr>
        <p:spPr>
          <a:xfrm>
            <a:off x="0" y="0"/>
            <a:ext cx="2845737" cy="3343314"/>
          </a:xfrm>
          <a:custGeom>
            <a:rect b="b" l="l" r="r" t="t"/>
            <a:pathLst>
              <a:path extrusionOk="0" h="31943" w="27189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4"/>
          <p:cNvSpPr txBox="1"/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24"/>
          <p:cNvSpPr txBox="1"/>
          <p:nvPr>
            <p:ph idx="1" type="subTitle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  <p:pic>
        <p:nvPicPr>
          <p:cNvPr id="42" name="Google Shape;42;p24"/>
          <p:cNvPicPr preferRelativeResize="0"/>
          <p:nvPr/>
        </p:nvPicPr>
        <p:blipFill rotWithShape="1">
          <a:blip r:embed="rId2">
            <a:alphaModFix/>
          </a:blip>
          <a:srcRect b="38724" l="21127" r="21795" t="39965"/>
          <a:stretch/>
        </p:blipFill>
        <p:spPr>
          <a:xfrm>
            <a:off x="7017644" y="46471"/>
            <a:ext cx="2044240" cy="76314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4"/>
          <p:cNvSpPr/>
          <p:nvPr/>
        </p:nvSpPr>
        <p:spPr>
          <a:xfrm rot="-5400000">
            <a:off x="636316" y="2117000"/>
            <a:ext cx="1050316" cy="909499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7F6000"/>
              </a:gs>
              <a:gs pos="24000">
                <a:srgbClr val="BF9000"/>
              </a:gs>
              <a:gs pos="100000">
                <a:srgbClr val="FFD966"/>
              </a:gs>
            </a:gsLst>
            <a:lin ang="0" scaled="0"/>
          </a:gradFill>
          <a:ln>
            <a:noFill/>
          </a:ln>
          <a:effectLst>
            <a:outerShdw blurRad="357188" rotWithShape="0" algn="bl">
              <a:schemeClr val="lt1">
                <a:alpha val="5450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/>
          <p:nvPr/>
        </p:nvSpPr>
        <p:spPr>
          <a:xfrm rot="-5400000">
            <a:off x="4237376" y="579848"/>
            <a:ext cx="669252" cy="579361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7F6000"/>
              </a:gs>
              <a:gs pos="24000">
                <a:srgbClr val="BF9000"/>
              </a:gs>
              <a:gs pos="100000">
                <a:srgbClr val="FFD966"/>
              </a:gs>
            </a:gsLst>
            <a:lin ang="0" scaled="0"/>
          </a:gradFill>
          <a:ln>
            <a:noFill/>
          </a:ln>
          <a:effectLst>
            <a:outerShdw blurRad="357188" rotWithShape="0" algn="bl">
              <a:schemeClr val="lt1">
                <a:alpha val="5450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BAF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5"/>
          <p:cNvSpPr txBox="1"/>
          <p:nvPr>
            <p:ph idx="1" type="body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3200">
                <a:solidFill>
                  <a:srgbClr val="3A383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318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3200">
                <a:solidFill>
                  <a:schemeClr val="lt1"/>
                </a:solidFill>
              </a:defRPr>
            </a:lvl2pPr>
            <a:lvl3pPr indent="-4318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3200">
                <a:solidFill>
                  <a:schemeClr val="lt1"/>
                </a:solidFill>
              </a:defRPr>
            </a:lvl3pPr>
            <a:lvl4pPr indent="-4318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indent="-4318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indent="-431800" lvl="5" marL="2743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indent="-431800" lvl="6" marL="3200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indent="-431800" lvl="7" marL="3657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indent="-431800" lvl="8" marL="411480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25"/>
          <p:cNvSpPr txBox="1"/>
          <p:nvPr/>
        </p:nvSpPr>
        <p:spPr>
          <a:xfrm>
            <a:off x="3593400" y="469099"/>
            <a:ext cx="1957200" cy="73505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chemeClr val="lt1">
                <a:alpha val="49411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0" i="0" lang="en" sz="8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8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50" name="Google Shape;50;p25"/>
          <p:cNvPicPr preferRelativeResize="0"/>
          <p:nvPr/>
        </p:nvPicPr>
        <p:blipFill rotWithShape="1">
          <a:blip r:embed="rId2">
            <a:alphaModFix/>
          </a:blip>
          <a:srcRect b="23216" l="15957" r="15162" t="24545"/>
          <a:stretch/>
        </p:blipFill>
        <p:spPr>
          <a:xfrm>
            <a:off x="8548971" y="64327"/>
            <a:ext cx="533708" cy="404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 strike="noStrike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  <a:defRPr sz="2000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indent="-3810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indent="-3810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/>
        </p:txBody>
      </p:sp>
      <p:pic>
        <p:nvPicPr>
          <p:cNvPr descr="Icon&#10;&#10;Description automatically generated" id="54" name="Google Shape;54;p26"/>
          <p:cNvPicPr preferRelativeResize="0"/>
          <p:nvPr/>
        </p:nvPicPr>
        <p:blipFill rotWithShape="1">
          <a:blip r:embed="rId2">
            <a:alphaModFix/>
          </a:blip>
          <a:srcRect b="23216" l="15957" r="15162" t="24545"/>
          <a:stretch/>
        </p:blipFill>
        <p:spPr>
          <a:xfrm>
            <a:off x="8548971" y="64327"/>
            <a:ext cx="533708" cy="40477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BAF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26"/>
          <p:cNvSpPr/>
          <p:nvPr/>
        </p:nvSpPr>
        <p:spPr>
          <a:xfrm rot="-5400000">
            <a:off x="769944" y="890723"/>
            <a:ext cx="306017" cy="264988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7F6000"/>
              </a:gs>
              <a:gs pos="24000">
                <a:srgbClr val="BF9000"/>
              </a:gs>
              <a:gs pos="100000">
                <a:srgbClr val="FFD966"/>
              </a:gs>
            </a:gsLst>
            <a:lin ang="0" scaled="0"/>
          </a:gradFill>
          <a:ln>
            <a:noFill/>
          </a:ln>
          <a:effectLst>
            <a:outerShdw blurRad="357188" rotWithShape="0" algn="bl">
              <a:schemeClr val="lt1">
                <a:alpha val="5450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omplete grid">
  <p:cSld name="BLANK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59" name="Google Shape;59;p27"/>
          <p:cNvPicPr preferRelativeResize="0"/>
          <p:nvPr/>
        </p:nvPicPr>
        <p:blipFill rotWithShape="1">
          <a:blip r:embed="rId2">
            <a:alphaModFix/>
          </a:blip>
          <a:srcRect b="23216" l="15957" r="15162" t="24545"/>
          <a:stretch/>
        </p:blipFill>
        <p:spPr>
          <a:xfrm>
            <a:off x="8548971" y="64327"/>
            <a:ext cx="533708" cy="40477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7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BAF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⬥"/>
              <a:defRPr sz="1800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5" name="Google Shape;65;p28"/>
          <p:cNvSpPr txBox="1"/>
          <p:nvPr>
            <p:ph idx="2" type="body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⬥"/>
              <a:defRPr sz="1800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pic>
        <p:nvPicPr>
          <p:cNvPr descr="Icon&#10;&#10;Description automatically generated" id="66" name="Google Shape;66;p28"/>
          <p:cNvPicPr preferRelativeResize="0"/>
          <p:nvPr/>
        </p:nvPicPr>
        <p:blipFill rotWithShape="1">
          <a:blip r:embed="rId2">
            <a:alphaModFix/>
          </a:blip>
          <a:srcRect b="23216" l="15957" r="15162" t="24545"/>
          <a:stretch/>
        </p:blipFill>
        <p:spPr>
          <a:xfrm>
            <a:off x="8548971" y="64327"/>
            <a:ext cx="533708" cy="40477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BAF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28"/>
          <p:cNvSpPr/>
          <p:nvPr/>
        </p:nvSpPr>
        <p:spPr>
          <a:xfrm rot="-5400000">
            <a:off x="769944" y="890723"/>
            <a:ext cx="306017" cy="264988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7F6000"/>
              </a:gs>
              <a:gs pos="24000">
                <a:srgbClr val="BF9000"/>
              </a:gs>
              <a:gs pos="100000">
                <a:srgbClr val="FFD966"/>
              </a:gs>
            </a:gsLst>
            <a:lin ang="0" scaled="0"/>
          </a:gradFill>
          <a:ln>
            <a:noFill/>
          </a:ln>
          <a:effectLst>
            <a:outerShdw blurRad="357188" rotWithShape="0" algn="bl">
              <a:schemeClr val="lt1">
                <a:alpha val="5450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" type="body"/>
          </p:nvPr>
        </p:nvSpPr>
        <p:spPr>
          <a:xfrm>
            <a:off x="1207850" y="1582550"/>
            <a:ext cx="2085900" cy="30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600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73" name="Google Shape;73;p29"/>
          <p:cNvSpPr txBox="1"/>
          <p:nvPr>
            <p:ph idx="2" type="body"/>
          </p:nvPr>
        </p:nvSpPr>
        <p:spPr>
          <a:xfrm>
            <a:off x="3512976" y="1582550"/>
            <a:ext cx="2085900" cy="30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600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74" name="Google Shape;74;p29"/>
          <p:cNvSpPr txBox="1"/>
          <p:nvPr>
            <p:ph idx="3" type="body"/>
          </p:nvPr>
        </p:nvSpPr>
        <p:spPr>
          <a:xfrm>
            <a:off x="5818102" y="1582550"/>
            <a:ext cx="2085900" cy="30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600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pic>
        <p:nvPicPr>
          <p:cNvPr descr="Icon&#10;&#10;Description automatically generated" id="75" name="Google Shape;75;p29"/>
          <p:cNvPicPr preferRelativeResize="0"/>
          <p:nvPr/>
        </p:nvPicPr>
        <p:blipFill rotWithShape="1">
          <a:blip r:embed="rId2">
            <a:alphaModFix/>
          </a:blip>
          <a:srcRect b="23216" l="15957" r="15162" t="24545"/>
          <a:stretch/>
        </p:blipFill>
        <p:spPr>
          <a:xfrm>
            <a:off x="8548971" y="64327"/>
            <a:ext cx="533708" cy="40477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9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BAF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29"/>
          <p:cNvSpPr/>
          <p:nvPr/>
        </p:nvSpPr>
        <p:spPr>
          <a:xfrm rot="-5400000">
            <a:off x="769944" y="890723"/>
            <a:ext cx="306017" cy="264988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7F6000"/>
              </a:gs>
              <a:gs pos="24000">
                <a:srgbClr val="BF9000"/>
              </a:gs>
              <a:gs pos="100000">
                <a:srgbClr val="FFD966"/>
              </a:gs>
            </a:gsLst>
            <a:lin ang="0" scaled="0"/>
          </a:gradFill>
          <a:ln>
            <a:noFill/>
          </a:ln>
          <a:effectLst>
            <a:outerShdw blurRad="357188" rotWithShape="0" algn="bl">
              <a:schemeClr val="lt1">
                <a:alpha val="5450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descr="Icon&#10;&#10;Description automatically generated" id="81" name="Google Shape;81;p30"/>
          <p:cNvPicPr preferRelativeResize="0"/>
          <p:nvPr/>
        </p:nvPicPr>
        <p:blipFill rotWithShape="1">
          <a:blip r:embed="rId2">
            <a:alphaModFix/>
          </a:blip>
          <a:srcRect b="23216" l="15957" r="15162" t="24545"/>
          <a:stretch/>
        </p:blipFill>
        <p:spPr>
          <a:xfrm>
            <a:off x="8548971" y="64327"/>
            <a:ext cx="533708" cy="40477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BAF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30"/>
          <p:cNvSpPr/>
          <p:nvPr/>
        </p:nvSpPr>
        <p:spPr>
          <a:xfrm rot="-5400000">
            <a:off x="769944" y="890723"/>
            <a:ext cx="306017" cy="264988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7F6000"/>
              </a:gs>
              <a:gs pos="24000">
                <a:srgbClr val="BF9000"/>
              </a:gs>
              <a:gs pos="100000">
                <a:srgbClr val="FFD966"/>
              </a:gs>
            </a:gsLst>
            <a:lin ang="0" scaled="0"/>
          </a:gradFill>
          <a:ln>
            <a:noFill/>
          </a:ln>
          <a:effectLst>
            <a:outerShdw blurRad="357188" rotWithShape="0" algn="bl">
              <a:schemeClr val="lt1">
                <a:alpha val="5450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21"/>
          <p:cNvSpPr txBox="1"/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" type="body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6.jpg"/><Relationship Id="rId4" Type="http://schemas.openxmlformats.org/officeDocument/2006/relationships/image" Target="../media/image7.jpg"/><Relationship Id="rId5" Type="http://schemas.openxmlformats.org/officeDocument/2006/relationships/image" Target="../media/image53.jpg"/><Relationship Id="rId6" Type="http://schemas.openxmlformats.org/officeDocument/2006/relationships/image" Target="../media/image1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7.png"/><Relationship Id="rId6" Type="http://schemas.openxmlformats.org/officeDocument/2006/relationships/image" Target="../media/image5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phamdinhkhanh.github.io/2020/08/13/ModelMetric.html" TargetMode="External"/><Relationship Id="rId4" Type="http://schemas.openxmlformats.org/officeDocument/2006/relationships/hyperlink" Target="https://www.youtube.com/watch?v=_fe7JOBGbuU&amp;t=2222s" TargetMode="External"/><Relationship Id="rId5" Type="http://schemas.openxmlformats.org/officeDocument/2006/relationships/hyperlink" Target="https://machinelearningcoban.com/2018/01/14/id3/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682c28eb1d_2_0"/>
          <p:cNvSpPr txBox="1"/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g1682c28eb1d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682c28eb1d_0_8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rgbClr val="3D60BF"/>
                </a:solidFill>
              </a:rPr>
              <a:t>Classification problem</a:t>
            </a:r>
            <a:endParaRPr sz="2800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11" name="Google Shape;211;g1682c28eb1d_0_8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g1682c28eb1d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913" y="1359206"/>
            <a:ext cx="7248167" cy="363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82c28eb1d_0_9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g1682c28eb1d_0_92"/>
          <p:cNvSpPr txBox="1"/>
          <p:nvPr>
            <p:ph idx="4294967295" type="title"/>
          </p:nvPr>
        </p:nvSpPr>
        <p:spPr>
          <a:xfrm>
            <a:off x="6359975" y="1369325"/>
            <a:ext cx="2653500" cy="19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700">
                <a:solidFill>
                  <a:srgbClr val="3D60B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FOR </a:t>
            </a:r>
            <a:r>
              <a:rPr lang="en" sz="2700">
                <a:solidFill>
                  <a:srgbClr val="3D60BF"/>
                </a:solidFill>
              </a:rPr>
              <a:t>WHICH WE GET MORE EFFICIENT? </a:t>
            </a:r>
            <a:endParaRPr sz="2700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219" name="Google Shape;219;g1682c28eb1d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75" y="152400"/>
            <a:ext cx="563683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682c28eb1d_0_98"/>
          <p:cNvSpPr txBox="1"/>
          <p:nvPr>
            <p:ph type="ctrTitle"/>
          </p:nvPr>
        </p:nvSpPr>
        <p:spPr>
          <a:xfrm>
            <a:off x="1801450" y="2275275"/>
            <a:ext cx="72609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900">
                <a:solidFill>
                  <a:srgbClr val="3D60BF"/>
                </a:solidFill>
              </a:rPr>
              <a:t>Choosing efficient metrics</a:t>
            </a:r>
            <a:endParaRPr sz="3900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5" name="Google Shape;225;g1682c28eb1d_0_98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 i="0" sz="1400" u="none" cap="none" strike="noStrike">
              <a:solidFill>
                <a:schemeClr val="lt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82c28eb1d_0_10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g1682c28eb1d_0_103"/>
          <p:cNvSpPr txBox="1"/>
          <p:nvPr>
            <p:ph idx="4294967295" type="ctrTitle"/>
          </p:nvPr>
        </p:nvSpPr>
        <p:spPr>
          <a:xfrm>
            <a:off x="2098050" y="346975"/>
            <a:ext cx="49479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" sz="4000">
                <a:solidFill>
                  <a:srgbClr val="3D60BF"/>
                </a:solidFill>
              </a:rPr>
              <a:t>Confusion matrix</a:t>
            </a:r>
            <a:endParaRPr b="0" i="0" sz="4000" u="none" cap="none" strike="noStrike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232" name="Google Shape;232;g1682c28eb1d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050" y="1142575"/>
            <a:ext cx="7429907" cy="38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682c28eb1d_0_10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g1682c28eb1d_0_109"/>
          <p:cNvSpPr txBox="1"/>
          <p:nvPr>
            <p:ph idx="4294967295" type="ctrTitle"/>
          </p:nvPr>
        </p:nvSpPr>
        <p:spPr>
          <a:xfrm>
            <a:off x="2098050" y="346975"/>
            <a:ext cx="49479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" sz="4000">
                <a:solidFill>
                  <a:srgbClr val="3D60BF"/>
                </a:solidFill>
              </a:rPr>
              <a:t>Accuracy</a:t>
            </a:r>
            <a:endParaRPr b="0" i="0" sz="4000" u="none" cap="none" strike="noStrike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239" name="Google Shape;239;g1682c28eb1d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650" y="1291164"/>
            <a:ext cx="6728401" cy="1862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1682c28eb1d_0_109"/>
          <p:cNvSpPr txBox="1"/>
          <p:nvPr>
            <p:ph idx="4294967295" type="body"/>
          </p:nvPr>
        </p:nvSpPr>
        <p:spPr>
          <a:xfrm>
            <a:off x="1207800" y="3440623"/>
            <a:ext cx="6728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F68"/>
              </a:buClr>
              <a:buSzPts val="2200"/>
              <a:buChar char="⬥"/>
            </a:pPr>
            <a:r>
              <a:rPr lang="en" sz="2000">
                <a:solidFill>
                  <a:srgbClr val="5A5A5A"/>
                </a:solidFill>
              </a:rPr>
              <a:t>Easy to calculate</a:t>
            </a:r>
            <a:endParaRPr sz="2000">
              <a:solidFill>
                <a:srgbClr val="5A5A5A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2000"/>
              <a:buChar char="⬥"/>
            </a:pPr>
            <a:r>
              <a:rPr lang="en" sz="2000">
                <a:solidFill>
                  <a:srgbClr val="5A5A5A"/>
                </a:solidFill>
              </a:rPr>
              <a:t>Don’t notice to the importance of answer</a:t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682c28eb1d_0_11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g1682c28eb1d_0_116"/>
          <p:cNvSpPr txBox="1"/>
          <p:nvPr>
            <p:ph idx="4294967295" type="ctrTitle"/>
          </p:nvPr>
        </p:nvSpPr>
        <p:spPr>
          <a:xfrm>
            <a:off x="2098050" y="346975"/>
            <a:ext cx="49479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" sz="4000">
                <a:solidFill>
                  <a:srgbClr val="3D60BF"/>
                </a:solidFill>
              </a:rPr>
              <a:t>Precision</a:t>
            </a:r>
            <a:endParaRPr b="0" i="0" sz="4000" u="none" cap="none" strike="noStrike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47" name="Google Shape;247;g1682c28eb1d_0_116"/>
          <p:cNvSpPr txBox="1"/>
          <p:nvPr>
            <p:ph idx="4294967295" type="body"/>
          </p:nvPr>
        </p:nvSpPr>
        <p:spPr>
          <a:xfrm>
            <a:off x="1207800" y="1347848"/>
            <a:ext cx="6728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2000"/>
              <a:buChar char="⬥"/>
            </a:pPr>
            <a:r>
              <a:rPr lang="en" sz="2000">
                <a:solidFill>
                  <a:srgbClr val="5A5A5A"/>
                </a:solidFill>
              </a:rPr>
              <a:t>Question: In answers which predicted positive, how many answers is really true?</a:t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</p:txBody>
      </p:sp>
      <p:pic>
        <p:nvPicPr>
          <p:cNvPr id="248" name="Google Shape;248;g1682c28eb1d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351" y="2964967"/>
            <a:ext cx="7229524" cy="1001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682c28eb1d_0_12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g1682c28eb1d_0_123"/>
          <p:cNvSpPr txBox="1"/>
          <p:nvPr>
            <p:ph idx="4294967295" type="ctrTitle"/>
          </p:nvPr>
        </p:nvSpPr>
        <p:spPr>
          <a:xfrm>
            <a:off x="2098050" y="346975"/>
            <a:ext cx="49479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" sz="4000">
                <a:solidFill>
                  <a:srgbClr val="3D60BF"/>
                </a:solidFill>
              </a:rPr>
              <a:t>Recall</a:t>
            </a:r>
            <a:endParaRPr b="0" i="0" sz="4000" u="none" cap="none" strike="noStrike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55" name="Google Shape;255;g1682c28eb1d_0_123"/>
          <p:cNvSpPr txBox="1"/>
          <p:nvPr>
            <p:ph idx="4294967295" type="body"/>
          </p:nvPr>
        </p:nvSpPr>
        <p:spPr>
          <a:xfrm>
            <a:off x="1207800" y="1347848"/>
            <a:ext cx="6728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2000"/>
              <a:buChar char="⬥"/>
            </a:pPr>
            <a:r>
              <a:rPr lang="en" sz="2000">
                <a:solidFill>
                  <a:srgbClr val="5A5A5A"/>
                </a:solidFill>
              </a:rPr>
              <a:t>Question: Rate of positive cases on all samples of positive group?</a:t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</p:txBody>
      </p:sp>
      <p:pic>
        <p:nvPicPr>
          <p:cNvPr id="256" name="Google Shape;256;g1682c28eb1d_0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00" y="2778897"/>
            <a:ext cx="6978950" cy="1164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82c28eb1d_0_13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g1682c28eb1d_0_130"/>
          <p:cNvSpPr txBox="1"/>
          <p:nvPr>
            <p:ph idx="4294967295" type="ctrTitle"/>
          </p:nvPr>
        </p:nvSpPr>
        <p:spPr>
          <a:xfrm>
            <a:off x="1207800" y="880375"/>
            <a:ext cx="66708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" sz="4000">
                <a:solidFill>
                  <a:srgbClr val="3D60BF"/>
                </a:solidFill>
              </a:rPr>
              <a:t>Trade off between precision and recall</a:t>
            </a:r>
            <a:endParaRPr b="0" i="0" sz="4000" u="none" cap="none" strike="noStrike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3" name="Google Shape;263;g1682c28eb1d_0_130"/>
          <p:cNvSpPr txBox="1"/>
          <p:nvPr>
            <p:ph idx="4294967295" type="body"/>
          </p:nvPr>
        </p:nvSpPr>
        <p:spPr>
          <a:xfrm>
            <a:off x="1207800" y="1728848"/>
            <a:ext cx="6728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2000"/>
              <a:buChar char="⬥"/>
            </a:pPr>
            <a:r>
              <a:rPr lang="en" sz="2000">
                <a:solidFill>
                  <a:srgbClr val="5A5A5A"/>
                </a:solidFill>
              </a:rPr>
              <a:t>Question: How to determine a prediction belongs to which class?</a:t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</p:txBody>
      </p:sp>
      <p:pic>
        <p:nvPicPr>
          <p:cNvPr id="264" name="Google Shape;264;g1682c28eb1d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799" y="2532722"/>
            <a:ext cx="6728400" cy="2290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682c28eb1d_0_13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g1682c28eb1d_0_137"/>
          <p:cNvSpPr txBox="1"/>
          <p:nvPr>
            <p:ph idx="4294967295" type="ctrTitle"/>
          </p:nvPr>
        </p:nvSpPr>
        <p:spPr>
          <a:xfrm>
            <a:off x="1207800" y="651775"/>
            <a:ext cx="66708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" sz="4000">
                <a:solidFill>
                  <a:srgbClr val="3D60BF"/>
                </a:solidFill>
              </a:rPr>
              <a:t>Trade off between precision and recall</a:t>
            </a:r>
            <a:endParaRPr b="0" i="0" sz="4000" u="none" cap="none" strike="noStrike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1" name="Google Shape;271;g1682c28eb1d_0_137"/>
          <p:cNvSpPr txBox="1"/>
          <p:nvPr>
            <p:ph idx="4294967295" type="body"/>
          </p:nvPr>
        </p:nvSpPr>
        <p:spPr>
          <a:xfrm>
            <a:off x="1207800" y="1424048"/>
            <a:ext cx="6728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2000"/>
              <a:buChar char="⬥"/>
            </a:pPr>
            <a:r>
              <a:rPr lang="en" sz="2000">
                <a:solidFill>
                  <a:srgbClr val="5A5A5A"/>
                </a:solidFill>
              </a:rPr>
              <a:t>Problem: Is there any relationship between precision and recall?</a:t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2000"/>
              <a:buChar char="⬥"/>
            </a:pPr>
            <a:r>
              <a:rPr lang="en" sz="2000">
                <a:solidFill>
                  <a:srgbClr val="5A5A5A"/>
                </a:solidFill>
              </a:rPr>
              <a:t>Answer: Yes!</a:t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682c28eb1d_0_14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7" name="Google Shape;277;g1682c28eb1d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475" y="221525"/>
            <a:ext cx="7307050" cy="483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682c28eb1d_0_0"/>
          <p:cNvSpPr txBox="1"/>
          <p:nvPr>
            <p:ph type="ctrTitle"/>
          </p:nvPr>
        </p:nvSpPr>
        <p:spPr>
          <a:xfrm>
            <a:off x="1823925" y="1991825"/>
            <a:ext cx="6886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4600">
                <a:solidFill>
                  <a:srgbClr val="3D60BF"/>
                </a:solidFill>
              </a:rPr>
              <a:t>HANDLING WITH IMBALANCED DATA</a:t>
            </a:r>
            <a:endParaRPr sz="4600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682c28eb1d_0_14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g1682c28eb1d_0_148"/>
          <p:cNvSpPr txBox="1"/>
          <p:nvPr>
            <p:ph idx="4294967295" type="ctrTitle"/>
          </p:nvPr>
        </p:nvSpPr>
        <p:spPr>
          <a:xfrm>
            <a:off x="2098050" y="346975"/>
            <a:ext cx="49479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" sz="4000">
                <a:solidFill>
                  <a:srgbClr val="3D60BF"/>
                </a:solidFill>
              </a:rPr>
              <a:t>F1-score</a:t>
            </a:r>
            <a:endParaRPr b="0" i="0" sz="4000" u="none" cap="none" strike="noStrike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4" name="Google Shape;284;g1682c28eb1d_0_148"/>
          <p:cNvSpPr txBox="1"/>
          <p:nvPr>
            <p:ph idx="4294967295" type="body"/>
          </p:nvPr>
        </p:nvSpPr>
        <p:spPr>
          <a:xfrm>
            <a:off x="1207800" y="1347848"/>
            <a:ext cx="6728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2000"/>
              <a:buChar char="⬥"/>
            </a:pPr>
            <a:r>
              <a:rPr lang="en" sz="2000">
                <a:solidFill>
                  <a:srgbClr val="5A5A5A"/>
                </a:solidFill>
              </a:rPr>
              <a:t>Question: How to balance precision and recall?</a:t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</p:txBody>
      </p:sp>
      <p:pic>
        <p:nvPicPr>
          <p:cNvPr id="285" name="Google Shape;285;g1682c28eb1d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00" y="1822150"/>
            <a:ext cx="7089151" cy="22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1682c28eb1d_0_148"/>
          <p:cNvSpPr txBox="1"/>
          <p:nvPr>
            <p:ph idx="4294967295" type="body"/>
          </p:nvPr>
        </p:nvSpPr>
        <p:spPr>
          <a:xfrm>
            <a:off x="1207800" y="4267798"/>
            <a:ext cx="6728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2000"/>
              <a:buChar char="⬥"/>
            </a:pPr>
            <a:r>
              <a:rPr lang="en" sz="2000">
                <a:solidFill>
                  <a:srgbClr val="5A5A5A"/>
                </a:solidFill>
              </a:rPr>
              <a:t>Question: Why not average?</a:t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682c28eb1d_0_15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g1682c28eb1d_0_156"/>
          <p:cNvSpPr txBox="1"/>
          <p:nvPr>
            <p:ph idx="4294967295" type="ctrTitle"/>
          </p:nvPr>
        </p:nvSpPr>
        <p:spPr>
          <a:xfrm>
            <a:off x="1207800" y="423175"/>
            <a:ext cx="66708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" sz="4000">
                <a:solidFill>
                  <a:srgbClr val="3D60BF"/>
                </a:solidFill>
              </a:rPr>
              <a:t>Which is better?</a:t>
            </a:r>
            <a:endParaRPr b="0" i="0" sz="4000" u="none" cap="none" strike="noStrike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293" name="Google Shape;293;g1682c28eb1d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50" y="1218775"/>
            <a:ext cx="3772326" cy="377232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682c28eb1d_0_156"/>
          <p:cNvSpPr txBox="1"/>
          <p:nvPr>
            <p:ph idx="4294967295" type="title"/>
          </p:nvPr>
        </p:nvSpPr>
        <p:spPr>
          <a:xfrm>
            <a:off x="5074100" y="1583100"/>
            <a:ext cx="2653500" cy="19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700">
                <a:solidFill>
                  <a:srgbClr val="3D60BF"/>
                </a:solidFill>
              </a:rPr>
              <a:t>Is F1-score better than accuracy? </a:t>
            </a:r>
            <a:endParaRPr sz="2700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682c28eb1d_0_16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g1682c28eb1d_0_163"/>
          <p:cNvSpPr txBox="1"/>
          <p:nvPr>
            <p:ph idx="4294967295" type="ctrTitle"/>
          </p:nvPr>
        </p:nvSpPr>
        <p:spPr>
          <a:xfrm>
            <a:off x="1207800" y="118375"/>
            <a:ext cx="66708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" sz="4000">
                <a:solidFill>
                  <a:srgbClr val="3D60BF"/>
                </a:solidFill>
              </a:rPr>
              <a:t>Example</a:t>
            </a:r>
            <a:endParaRPr b="0" i="0" sz="4000" u="none" cap="none" strike="noStrike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01" name="Google Shape;301;g1682c28eb1d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25" y="904873"/>
            <a:ext cx="5537649" cy="19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682c28eb1d_0_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4425" y="2997475"/>
            <a:ext cx="5525757" cy="19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682c28eb1d_0_163"/>
          <p:cNvSpPr txBox="1"/>
          <p:nvPr>
            <p:ph idx="4294967295" type="body"/>
          </p:nvPr>
        </p:nvSpPr>
        <p:spPr>
          <a:xfrm>
            <a:off x="615875" y="1158725"/>
            <a:ext cx="171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A5A5A"/>
                </a:solidFill>
              </a:rPr>
              <a:t>Model 1</a:t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</p:txBody>
      </p:sp>
      <p:sp>
        <p:nvSpPr>
          <p:cNvPr id="304" name="Google Shape;304;g1682c28eb1d_0_163"/>
          <p:cNvSpPr txBox="1"/>
          <p:nvPr>
            <p:ph idx="4294967295" type="body"/>
          </p:nvPr>
        </p:nvSpPr>
        <p:spPr>
          <a:xfrm>
            <a:off x="3635975" y="3229725"/>
            <a:ext cx="171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A5A5A"/>
                </a:solidFill>
              </a:rPr>
              <a:t>Model 2</a:t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682c28eb1d_0_17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g1682c28eb1d_0_172"/>
          <p:cNvSpPr txBox="1"/>
          <p:nvPr>
            <p:ph idx="4294967295" type="ctrTitle"/>
          </p:nvPr>
        </p:nvSpPr>
        <p:spPr>
          <a:xfrm>
            <a:off x="1652850" y="865400"/>
            <a:ext cx="58383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" sz="4000">
                <a:solidFill>
                  <a:srgbClr val="3D60BF"/>
                </a:solidFill>
              </a:rPr>
              <a:t>Receiver Operator Characteristic - ROC</a:t>
            </a:r>
            <a:endParaRPr b="0" i="0" sz="4000" u="none" cap="none" strike="noStrike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11" name="Google Shape;311;g1682c28eb1d_0_172"/>
          <p:cNvSpPr txBox="1"/>
          <p:nvPr>
            <p:ph idx="4294967295" type="body"/>
          </p:nvPr>
        </p:nvSpPr>
        <p:spPr>
          <a:xfrm>
            <a:off x="1207800" y="2049973"/>
            <a:ext cx="6728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A5A5A"/>
                </a:solidFill>
              </a:rPr>
              <a:t>ROC shows the ability to solve the classification problem corresponding to threshold. It contains:</a:t>
            </a:r>
            <a:endParaRPr sz="2000">
              <a:solidFill>
                <a:srgbClr val="5A5A5A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2000"/>
              <a:buChar char="⬥"/>
            </a:pPr>
            <a:r>
              <a:rPr lang="en" sz="2000">
                <a:solidFill>
                  <a:srgbClr val="5A5A5A"/>
                </a:solidFill>
              </a:rPr>
              <a:t>TPR - true positive rate (aka recall)</a:t>
            </a:r>
            <a:endParaRPr sz="2000">
              <a:solidFill>
                <a:srgbClr val="5A5A5A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2000"/>
              <a:buChar char="⬥"/>
            </a:pPr>
            <a:r>
              <a:rPr lang="en" sz="2000">
                <a:solidFill>
                  <a:srgbClr val="5A5A5A"/>
                </a:solidFill>
              </a:rPr>
              <a:t>FPR - false positive rate : Rate of predict a negative event to positive</a:t>
            </a:r>
            <a:endParaRPr sz="2000">
              <a:solidFill>
                <a:srgbClr val="5A5A5A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A5A5A"/>
                </a:solidFill>
              </a:rPr>
              <a:t>The smaller FPR, the better result model get.</a:t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682c28eb1d_0_17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g1682c28eb1d_0_178"/>
          <p:cNvSpPr txBox="1"/>
          <p:nvPr>
            <p:ph idx="4294967295" type="ctrTitle"/>
          </p:nvPr>
        </p:nvSpPr>
        <p:spPr>
          <a:xfrm>
            <a:off x="2098050" y="346975"/>
            <a:ext cx="49479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" sz="4000">
                <a:solidFill>
                  <a:srgbClr val="3D60BF"/>
                </a:solidFill>
              </a:rPr>
              <a:t>ROC</a:t>
            </a:r>
            <a:endParaRPr b="0" i="0" sz="4000" u="none" cap="none" strike="noStrike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18" name="Google Shape;318;g1682c28eb1d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950" y="1496727"/>
            <a:ext cx="5868075" cy="1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682c28eb1d_0_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7950" y="3153450"/>
            <a:ext cx="5868076" cy="11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682c28eb1d_0_18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g1682c28eb1d_0_185"/>
          <p:cNvSpPr txBox="1"/>
          <p:nvPr>
            <p:ph idx="4294967295" type="ctrTitle"/>
          </p:nvPr>
        </p:nvSpPr>
        <p:spPr>
          <a:xfrm>
            <a:off x="2098050" y="346975"/>
            <a:ext cx="49479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" sz="4000">
                <a:solidFill>
                  <a:srgbClr val="3D60BF"/>
                </a:solidFill>
              </a:rPr>
              <a:t>ROC</a:t>
            </a:r>
            <a:endParaRPr b="0" i="0" sz="4000" u="none" cap="none" strike="noStrike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26" name="Google Shape;326;g1682c28eb1d_0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849" y="1066375"/>
            <a:ext cx="7072299" cy="38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682c28eb1d_0_19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g1682c28eb1d_0_191"/>
          <p:cNvSpPr txBox="1"/>
          <p:nvPr>
            <p:ph idx="4294967295" type="ctrTitle"/>
          </p:nvPr>
        </p:nvSpPr>
        <p:spPr>
          <a:xfrm>
            <a:off x="908275" y="346975"/>
            <a:ext cx="73173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" sz="4000">
                <a:solidFill>
                  <a:srgbClr val="3D60BF"/>
                </a:solidFill>
              </a:rPr>
              <a:t>AUC - Area Under Curve</a:t>
            </a:r>
            <a:endParaRPr b="0" i="0" sz="4000" u="none" cap="none" strike="noStrike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33" name="Google Shape;333;g1682c28eb1d_0_191"/>
          <p:cNvSpPr txBox="1"/>
          <p:nvPr>
            <p:ph idx="4294967295" type="body"/>
          </p:nvPr>
        </p:nvSpPr>
        <p:spPr>
          <a:xfrm>
            <a:off x="1207800" y="1407053"/>
            <a:ext cx="6728400" cy="22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2000"/>
              <a:buChar char="⬥"/>
            </a:pPr>
            <a:r>
              <a:rPr lang="en" sz="2000">
                <a:solidFill>
                  <a:srgbClr val="5A5A5A"/>
                </a:solidFill>
              </a:rPr>
              <a:t>AUC is calculated based on the ROC</a:t>
            </a:r>
            <a:endParaRPr sz="2000">
              <a:solidFill>
                <a:srgbClr val="5A5A5A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2000"/>
              <a:buChar char="⬥"/>
            </a:pPr>
            <a:r>
              <a:rPr lang="en" sz="2000">
                <a:solidFill>
                  <a:srgbClr val="5A5A5A"/>
                </a:solidFill>
              </a:rPr>
              <a:t>The area below ROC curve and horizontal lines.</a:t>
            </a:r>
            <a:endParaRPr sz="2000">
              <a:solidFill>
                <a:srgbClr val="5A5A5A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2000"/>
              <a:buChar char="⬥"/>
            </a:pPr>
            <a:r>
              <a:rPr lang="en" sz="2000">
                <a:solidFill>
                  <a:srgbClr val="5A5A5A"/>
                </a:solidFill>
              </a:rPr>
              <a:t>Value in [0,1]</a:t>
            </a:r>
            <a:endParaRPr sz="2000">
              <a:solidFill>
                <a:srgbClr val="5A5A5A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2000"/>
              <a:buChar char="⬥"/>
            </a:pPr>
            <a:r>
              <a:rPr lang="en" sz="2000">
                <a:solidFill>
                  <a:srgbClr val="5A5A5A"/>
                </a:solidFill>
              </a:rPr>
              <a:t>The larger value of AUC, the more exactly we have</a:t>
            </a:r>
            <a:endParaRPr sz="2000">
              <a:solidFill>
                <a:srgbClr val="5A5A5A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2000"/>
              <a:buChar char="⬥"/>
            </a:pPr>
            <a:r>
              <a:rPr lang="en" sz="2000">
                <a:solidFill>
                  <a:srgbClr val="5A5A5A"/>
                </a:solidFill>
              </a:rPr>
              <a:t>When ROC and lines between (0,0) and (1,1) is the same, we have a random model</a:t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682c28eb1d_0_19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g1682c28eb1d_0_197"/>
          <p:cNvSpPr txBox="1"/>
          <p:nvPr>
            <p:ph idx="4294967295" type="ctrTitle"/>
          </p:nvPr>
        </p:nvSpPr>
        <p:spPr>
          <a:xfrm>
            <a:off x="908275" y="346975"/>
            <a:ext cx="73173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" sz="4000">
                <a:solidFill>
                  <a:srgbClr val="3D60BF"/>
                </a:solidFill>
              </a:rPr>
              <a:t>AUC - Area Under Curve</a:t>
            </a:r>
            <a:endParaRPr b="0" i="0" sz="4000" u="none" cap="none" strike="noStrike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40" name="Google Shape;340;g1682c28eb1d_0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274" y="1214000"/>
            <a:ext cx="7317301" cy="38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682c28eb1d_0_304"/>
          <p:cNvSpPr txBox="1"/>
          <p:nvPr>
            <p:ph type="ctrTitle"/>
          </p:nvPr>
        </p:nvSpPr>
        <p:spPr>
          <a:xfrm>
            <a:off x="1823925" y="2523569"/>
            <a:ext cx="68043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200">
                <a:solidFill>
                  <a:srgbClr val="3D60BF"/>
                </a:solidFill>
              </a:rPr>
              <a:t>PREPROCESSING WITH IMBALANCED DATA </a:t>
            </a:r>
            <a:endParaRPr sz="4200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46" name="Google Shape;346;g1682c28eb1d_0_304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</a:t>
            </a:r>
            <a:endParaRPr b="1" i="0" sz="14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682c28eb1d_0_309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52" name="Google Shape;352;g1682c28eb1d_0_309"/>
          <p:cNvSpPr txBox="1"/>
          <p:nvPr>
            <p:ph idx="1" type="body"/>
          </p:nvPr>
        </p:nvSpPr>
        <p:spPr>
          <a:xfrm>
            <a:off x="1207800" y="1673548"/>
            <a:ext cx="6728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BAF68"/>
              </a:buClr>
              <a:buSzPts val="1800"/>
              <a:buChar char="⬥"/>
            </a:pPr>
            <a:r>
              <a:rPr b="1" lang="en">
                <a:solidFill>
                  <a:srgbClr val="5A5A5A"/>
                </a:solidFill>
              </a:rPr>
              <a:t>Undersampling</a:t>
            </a:r>
            <a:endParaRPr b="1">
              <a:solidFill>
                <a:srgbClr val="5A5A5A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BAF68"/>
              </a:buClr>
              <a:buSzPts val="1800"/>
              <a:buChar char="⬥"/>
            </a:pPr>
            <a:r>
              <a:rPr b="1" lang="en">
                <a:solidFill>
                  <a:srgbClr val="5A5A5A"/>
                </a:solidFill>
              </a:rPr>
              <a:t>Oversampling</a:t>
            </a:r>
            <a:endParaRPr/>
          </a:p>
        </p:txBody>
      </p:sp>
      <p:sp>
        <p:nvSpPr>
          <p:cNvPr id="353" name="Google Shape;353;g1682c28eb1d_0_30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682c28eb1d_0_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rgbClr val="3D60B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TEAM PRESENTATION</a:t>
            </a:r>
            <a:endParaRPr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2" name="Google Shape;122;g1682c28eb1d_0_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g1682c28eb1d_0_4"/>
          <p:cNvSpPr txBox="1"/>
          <p:nvPr/>
        </p:nvSpPr>
        <p:spPr>
          <a:xfrm>
            <a:off x="1053797" y="3417731"/>
            <a:ext cx="14106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rPr>
              <a:t>Hoang Phu</a:t>
            </a:r>
            <a:b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rPr>
              <a:t>Main speaker</a:t>
            </a:r>
            <a:endParaRPr b="0" i="0" sz="800" u="none" cap="none" strike="noStrike"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900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rPr>
              <a:t>K20 CS - Big Data Club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" name="Google Shape;124;g1682c28eb1d_0_4"/>
          <p:cNvPicPr preferRelativeResize="0"/>
          <p:nvPr/>
        </p:nvPicPr>
        <p:blipFill rotWithShape="1">
          <a:blip r:embed="rId3">
            <a:alphaModFix/>
          </a:blip>
          <a:srcRect b="2244" l="0" r="0" t="2244"/>
          <a:stretch/>
        </p:blipFill>
        <p:spPr>
          <a:xfrm>
            <a:off x="2924321" y="1884125"/>
            <a:ext cx="1410600" cy="141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5" name="Google Shape;125;g1682c28eb1d_0_4"/>
          <p:cNvSpPr txBox="1"/>
          <p:nvPr/>
        </p:nvSpPr>
        <p:spPr>
          <a:xfrm>
            <a:off x="2929082" y="3417731"/>
            <a:ext cx="14106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rPr>
              <a:t>Phuoc Minh</a:t>
            </a:r>
            <a:b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rPr>
              <a:t>Collaborator</a:t>
            </a:r>
            <a:endParaRPr b="0" i="0" sz="800" u="none" cap="none" strike="noStrike"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rPr>
              <a:t>K20 CS - Big Data Club</a:t>
            </a:r>
            <a:endParaRPr b="0" i="0" sz="1400" u="none" cap="none" strike="noStrike"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g1682c28eb1d_0_4"/>
          <p:cNvPicPr preferRelativeResize="0"/>
          <p:nvPr/>
        </p:nvPicPr>
        <p:blipFill rotWithShape="1">
          <a:blip r:embed="rId4">
            <a:alphaModFix/>
          </a:blip>
          <a:srcRect b="27494" l="0" r="0" t="5931"/>
          <a:stretch/>
        </p:blipFill>
        <p:spPr>
          <a:xfrm>
            <a:off x="4799600" y="1884125"/>
            <a:ext cx="1410600" cy="141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7" name="Google Shape;127;g1682c28eb1d_0_4"/>
          <p:cNvSpPr txBox="1"/>
          <p:nvPr/>
        </p:nvSpPr>
        <p:spPr>
          <a:xfrm>
            <a:off x="4804367" y="3417731"/>
            <a:ext cx="14106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rPr>
              <a:t>Hung Thinh</a:t>
            </a:r>
            <a:b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rPr>
              <a:t>Collaborator</a:t>
            </a:r>
            <a:endParaRPr b="0" i="0" sz="800" u="none" cap="none" strike="noStrike"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rPr>
              <a:t>K20 CS - Big Data Club</a:t>
            </a:r>
            <a:endParaRPr b="0" i="0" sz="1400" u="none" cap="none" strike="noStrike"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g1682c28eb1d_0_4"/>
          <p:cNvPicPr preferRelativeResize="0"/>
          <p:nvPr/>
        </p:nvPicPr>
        <p:blipFill rotWithShape="1">
          <a:blip r:embed="rId5">
            <a:alphaModFix/>
          </a:blip>
          <a:srcRect b="13325" l="0" r="0" t="13333"/>
          <a:stretch/>
        </p:blipFill>
        <p:spPr>
          <a:xfrm>
            <a:off x="6679682" y="1884125"/>
            <a:ext cx="1410600" cy="141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9" name="Google Shape;129;g1682c28eb1d_0_4"/>
          <p:cNvSpPr txBox="1"/>
          <p:nvPr/>
        </p:nvSpPr>
        <p:spPr>
          <a:xfrm>
            <a:off x="6684441" y="3417731"/>
            <a:ext cx="14106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rPr>
              <a:t>Quang Khanh</a:t>
            </a:r>
            <a:b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rPr>
              <a:t>Collaborator</a:t>
            </a:r>
            <a:endParaRPr b="0" i="0" sz="800" u="none" cap="none" strike="noStrike"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rPr>
              <a:t>K20 CS - Big Data Club</a:t>
            </a:r>
            <a:endParaRPr b="0" i="0" sz="1400" u="none" cap="none" strike="noStrike"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g1682c28eb1d_0_4"/>
          <p:cNvPicPr preferRelativeResize="0"/>
          <p:nvPr/>
        </p:nvPicPr>
        <p:blipFill rotWithShape="1">
          <a:blip r:embed="rId6">
            <a:alphaModFix/>
          </a:blip>
          <a:srcRect b="47674" l="0" r="0" t="0"/>
          <a:stretch/>
        </p:blipFill>
        <p:spPr>
          <a:xfrm>
            <a:off x="1049047" y="1884125"/>
            <a:ext cx="1410600" cy="1410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682c28eb1d_0_31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g1682c28eb1d_0_315"/>
          <p:cNvSpPr txBox="1"/>
          <p:nvPr>
            <p:ph idx="4294967295" type="ctrTitle"/>
          </p:nvPr>
        </p:nvSpPr>
        <p:spPr>
          <a:xfrm>
            <a:off x="1656300" y="556775"/>
            <a:ext cx="58314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800">
                <a:solidFill>
                  <a:srgbClr val="3D60BF"/>
                </a:solidFill>
              </a:rPr>
              <a:t>UNDERSAMPLING</a:t>
            </a:r>
            <a:endParaRPr b="0" i="0" sz="4800" u="none" cap="none" strike="noStrike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60" name="Google Shape;360;g1682c28eb1d_0_315"/>
          <p:cNvSpPr txBox="1"/>
          <p:nvPr>
            <p:ph idx="4294967295" type="subTitle"/>
          </p:nvPr>
        </p:nvSpPr>
        <p:spPr>
          <a:xfrm>
            <a:off x="1952700" y="1338575"/>
            <a:ext cx="52386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rPr>
              <a:t>Delet</a:t>
            </a:r>
            <a:r>
              <a:rPr lang="en" sz="2000">
                <a:solidFill>
                  <a:srgbClr val="CBAF68"/>
                </a:solidFill>
              </a:rPr>
              <a:t>ing samples from the majority class</a:t>
            </a:r>
            <a:r>
              <a:rPr b="0" i="0" lang="en" sz="200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BAF6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1" name="Google Shape;361;g1682c28eb1d_0_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300" y="1940976"/>
            <a:ext cx="3540125" cy="24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682c28eb1d_0_315"/>
          <p:cNvSpPr txBox="1"/>
          <p:nvPr>
            <p:ph idx="4294967295" type="body"/>
          </p:nvPr>
        </p:nvSpPr>
        <p:spPr>
          <a:xfrm>
            <a:off x="5441175" y="1940975"/>
            <a:ext cx="24327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F68"/>
              </a:buClr>
              <a:buSzPts val="1800"/>
              <a:buChar char="⬥"/>
            </a:pPr>
            <a:r>
              <a:rPr lang="en">
                <a:solidFill>
                  <a:srgbClr val="5A5A5A"/>
                </a:solidFill>
              </a:rPr>
              <a:t>Random Undersampling</a:t>
            </a:r>
            <a:endParaRPr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BAF68"/>
              </a:buClr>
              <a:buSzPts val="1800"/>
              <a:buChar char="⬥"/>
            </a:pPr>
            <a:r>
              <a:rPr lang="en">
                <a:solidFill>
                  <a:srgbClr val="5A5A5A"/>
                </a:solidFill>
              </a:rPr>
              <a:t>Near Miss Undersampling</a:t>
            </a:r>
            <a:endParaRPr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682c28eb1d_0_323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rgbClr val="3D60BF"/>
                </a:solidFill>
              </a:rPr>
              <a:t>RANDOM UNDERSAMPLING</a:t>
            </a:r>
            <a:endParaRPr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68" name="Google Shape;368;g1682c28eb1d_0_323"/>
          <p:cNvSpPr txBox="1"/>
          <p:nvPr>
            <p:ph idx="1" type="body"/>
          </p:nvPr>
        </p:nvSpPr>
        <p:spPr>
          <a:xfrm>
            <a:off x="1207800" y="1637600"/>
            <a:ext cx="67284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A5A5A"/>
                </a:solidFill>
              </a:rPr>
              <a:t>Random Undersampling involves randomly selecting samples from the majority class to delete from the training dataset.</a:t>
            </a:r>
            <a:endParaRPr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g1682c28eb1d_0_32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g1682c28eb1d_0_323"/>
          <p:cNvSpPr/>
          <p:nvPr/>
        </p:nvSpPr>
        <p:spPr>
          <a:xfrm rot="3617">
            <a:off x="1207853" y="3288050"/>
            <a:ext cx="570300" cy="153000"/>
          </a:xfrm>
          <a:prstGeom prst="rightArrow">
            <a:avLst>
              <a:gd fmla="val 25514" name="adj1"/>
              <a:gd fmla="val 64322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g1682c28eb1d_0_323"/>
          <p:cNvSpPr txBox="1"/>
          <p:nvPr>
            <p:ph idx="1" type="body"/>
          </p:nvPr>
        </p:nvSpPr>
        <p:spPr>
          <a:xfrm>
            <a:off x="1854350" y="3090050"/>
            <a:ext cx="55878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A5A5A"/>
                </a:solidFill>
              </a:rPr>
              <a:t>This can potentially lead to the loss of information</a:t>
            </a:r>
            <a:endParaRPr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682c28eb1d_0_33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rgbClr val="3D60BF"/>
                </a:solidFill>
              </a:rPr>
              <a:t>NEAR MISS UNDERSAMPLING</a:t>
            </a:r>
            <a:endParaRPr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77" name="Google Shape;377;g1682c28eb1d_0_331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BAF68"/>
              </a:buClr>
              <a:buSzPts val="1800"/>
              <a:buChar char="⬥"/>
            </a:pPr>
            <a:r>
              <a:rPr lang="en">
                <a:solidFill>
                  <a:srgbClr val="5A5A5A"/>
                </a:solidFill>
              </a:rPr>
              <a:t>Attacking the issue of potential information loss</a:t>
            </a:r>
            <a:endParaRPr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BAF68"/>
              </a:buClr>
              <a:buSzPts val="1800"/>
              <a:buChar char="⬥"/>
            </a:pPr>
            <a:r>
              <a:rPr lang="en">
                <a:solidFill>
                  <a:srgbClr val="5A5A5A"/>
                </a:solidFill>
              </a:rPr>
              <a:t>Selecting sample based on the distance of majority class sample to minority class samples</a:t>
            </a:r>
            <a:endParaRPr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g1682c28eb1d_0_33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9" name="Google Shape;379;g1682c28eb1d_0_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925" y="2615575"/>
            <a:ext cx="5068246" cy="20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682c28eb1d_0_33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rgbClr val="3D60BF"/>
                </a:solidFill>
              </a:rPr>
              <a:t>NEAR MISS UNDERSAMPLING</a:t>
            </a:r>
            <a:endParaRPr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85" name="Google Shape;385;g1682c28eb1d_0_338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BAF68"/>
              </a:buClr>
              <a:buSzPts val="1800"/>
              <a:buChar char="⬥"/>
            </a:pPr>
            <a:r>
              <a:rPr b="1" lang="en">
                <a:solidFill>
                  <a:srgbClr val="5A5A5A"/>
                </a:solidFill>
              </a:rPr>
              <a:t>Near Miss-1 </a:t>
            </a:r>
            <a:r>
              <a:rPr lang="en">
                <a:solidFill>
                  <a:srgbClr val="5A5A5A"/>
                </a:solidFill>
              </a:rPr>
              <a:t>It selects samples of the majority class for which average distances to the three closest instances of the minority class is smallest.</a:t>
            </a:r>
            <a:endParaRPr>
              <a:solidFill>
                <a:srgbClr val="5A5A5A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BAF68"/>
              </a:buClr>
              <a:buSzPts val="1800"/>
              <a:buChar char="⬥"/>
            </a:pPr>
            <a:r>
              <a:rPr b="1" lang="en">
                <a:solidFill>
                  <a:srgbClr val="5A5A5A"/>
                </a:solidFill>
              </a:rPr>
              <a:t>Near Miss-2 </a:t>
            </a:r>
            <a:r>
              <a:rPr lang="en">
                <a:solidFill>
                  <a:srgbClr val="5A5A5A"/>
                </a:solidFill>
              </a:rPr>
              <a:t>It selects samples of the majority class for which average distances to the three farthest instances of the minority class is smallest.</a:t>
            </a:r>
            <a:endParaRPr>
              <a:solidFill>
                <a:srgbClr val="5A5A5A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BAF68"/>
              </a:buClr>
              <a:buSzPts val="1800"/>
              <a:buChar char="⬥"/>
            </a:pPr>
            <a:r>
              <a:rPr b="1" lang="en">
                <a:solidFill>
                  <a:srgbClr val="5A5A5A"/>
                </a:solidFill>
              </a:rPr>
              <a:t>Near Miss-3 </a:t>
            </a:r>
            <a:r>
              <a:rPr lang="en">
                <a:solidFill>
                  <a:srgbClr val="5A5A5A"/>
                </a:solidFill>
              </a:rPr>
              <a:t>picks a given number of the closest samples of the majority class for each sample of the minority class.</a:t>
            </a:r>
            <a:endParaRPr>
              <a:solidFill>
                <a:srgbClr val="5A5A5A"/>
              </a:solidFill>
            </a:endParaRPr>
          </a:p>
        </p:txBody>
      </p:sp>
      <p:sp>
        <p:nvSpPr>
          <p:cNvPr id="386" name="Google Shape;386;g1682c28eb1d_0_33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682c28eb1d_0_344"/>
          <p:cNvSpPr txBox="1"/>
          <p:nvPr>
            <p:ph type="title"/>
          </p:nvPr>
        </p:nvSpPr>
        <p:spPr>
          <a:xfrm>
            <a:off x="1207850" y="855506"/>
            <a:ext cx="71250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600">
                <a:solidFill>
                  <a:srgbClr val="3D60BF"/>
                </a:solidFill>
              </a:rPr>
              <a:t>PROS AND CONS</a:t>
            </a:r>
            <a:endParaRPr sz="2600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92" name="Google Shape;392;g1682c28eb1d_0_344"/>
          <p:cNvSpPr txBox="1"/>
          <p:nvPr>
            <p:ph idx="1" type="body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/>
              <a:t>Pros</a:t>
            </a:r>
            <a:endParaRPr b="1" sz="1800">
              <a:solidFill>
                <a:srgbClr val="CBAF6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BAF68"/>
              </a:buClr>
              <a:buSzPts val="1800"/>
              <a:buChar char="⬥"/>
            </a:pPr>
            <a:r>
              <a:rPr lang="en">
                <a:solidFill>
                  <a:srgbClr val="5A5A5A"/>
                </a:solidFill>
              </a:rPr>
              <a:t>Less storage</a:t>
            </a:r>
            <a:endParaRPr>
              <a:solidFill>
                <a:srgbClr val="5A5A5A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BAF68"/>
              </a:buClr>
              <a:buSzPts val="1800"/>
              <a:buChar char="⬥"/>
            </a:pPr>
            <a:r>
              <a:rPr lang="en">
                <a:solidFill>
                  <a:srgbClr val="5A5A5A"/>
                </a:solidFill>
              </a:rPr>
              <a:t>Improve runtime</a:t>
            </a:r>
            <a:endParaRPr>
              <a:solidFill>
                <a:srgbClr val="5A5A5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00"/>
              <a:buNone/>
            </a:pPr>
            <a:r>
              <a:t/>
            </a:r>
            <a:endParaRPr>
              <a:solidFill>
                <a:srgbClr val="5A5A5A"/>
              </a:solidFill>
            </a:endParaRPr>
          </a:p>
        </p:txBody>
      </p:sp>
      <p:sp>
        <p:nvSpPr>
          <p:cNvPr id="393" name="Google Shape;393;g1682c28eb1d_0_344"/>
          <p:cNvSpPr txBox="1"/>
          <p:nvPr>
            <p:ph idx="2" type="body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/>
              <a:t>Cons</a:t>
            </a:r>
            <a:endParaRPr b="1" sz="1800">
              <a:solidFill>
                <a:srgbClr val="CBAF6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BAF68"/>
              </a:buClr>
              <a:buSzPts val="1800"/>
              <a:buChar char="⬥"/>
            </a:pPr>
            <a:r>
              <a:rPr lang="en">
                <a:solidFill>
                  <a:srgbClr val="5A5A5A"/>
                </a:solidFill>
              </a:rPr>
              <a:t>Lose potentially important data</a:t>
            </a:r>
            <a:endParaRPr>
              <a:solidFill>
                <a:srgbClr val="5A5A5A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BAF68"/>
              </a:buClr>
              <a:buSzPts val="1800"/>
              <a:buChar char="⬥"/>
            </a:pPr>
            <a:r>
              <a:rPr lang="en">
                <a:solidFill>
                  <a:srgbClr val="5A5A5A"/>
                </a:solidFill>
              </a:rPr>
              <a:t>The sample of the majority class chosen could be biased</a:t>
            </a:r>
            <a:endParaRPr>
              <a:solidFill>
                <a:srgbClr val="5A5A5A"/>
              </a:solidFill>
            </a:endParaRPr>
          </a:p>
        </p:txBody>
      </p:sp>
      <p:sp>
        <p:nvSpPr>
          <p:cNvPr id="394" name="Google Shape;394;g1682c28eb1d_0_34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682c28eb1d_0_35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g1682c28eb1d_0_351"/>
          <p:cNvSpPr txBox="1"/>
          <p:nvPr>
            <p:ph idx="4294967295" type="ctrTitle"/>
          </p:nvPr>
        </p:nvSpPr>
        <p:spPr>
          <a:xfrm>
            <a:off x="1918200" y="556775"/>
            <a:ext cx="53076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800">
                <a:solidFill>
                  <a:srgbClr val="3D60BF"/>
                </a:solidFill>
              </a:rPr>
              <a:t>OVERSAMPLING</a:t>
            </a:r>
            <a:endParaRPr b="0" i="0" sz="4800" u="none" cap="none" strike="noStrike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1" name="Google Shape;401;g1682c28eb1d_0_351"/>
          <p:cNvSpPr txBox="1"/>
          <p:nvPr>
            <p:ph idx="4294967295" type="subTitle"/>
          </p:nvPr>
        </p:nvSpPr>
        <p:spPr>
          <a:xfrm>
            <a:off x="1743600" y="1338575"/>
            <a:ext cx="56568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CBAF68"/>
                </a:solidFill>
              </a:rPr>
              <a:t>Duplicating samples from the minority class</a:t>
            </a:r>
            <a:r>
              <a:rPr b="0" i="0" lang="en" sz="2000" u="none" cap="none" strike="noStrike">
                <a:solidFill>
                  <a:srgbClr val="CBAF6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BAF6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g1682c28eb1d_0_351"/>
          <p:cNvSpPr txBox="1"/>
          <p:nvPr>
            <p:ph idx="4294967295" type="body"/>
          </p:nvPr>
        </p:nvSpPr>
        <p:spPr>
          <a:xfrm>
            <a:off x="5441175" y="1940975"/>
            <a:ext cx="24327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F68"/>
              </a:buClr>
              <a:buSzPts val="1800"/>
              <a:buChar char="⬥"/>
            </a:pPr>
            <a:r>
              <a:rPr lang="en">
                <a:solidFill>
                  <a:srgbClr val="5A5A5A"/>
                </a:solidFill>
              </a:rPr>
              <a:t>Random Oversampling</a:t>
            </a:r>
            <a:endParaRPr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BAF68"/>
              </a:buClr>
              <a:buSzPts val="1800"/>
              <a:buChar char="⬥"/>
            </a:pPr>
            <a:r>
              <a:rPr lang="en">
                <a:solidFill>
                  <a:srgbClr val="5A5A5A"/>
                </a:solidFill>
              </a:rPr>
              <a:t>SMOTE</a:t>
            </a:r>
            <a:endParaRPr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3" name="Google Shape;403;g1682c28eb1d_0_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601" y="1797050"/>
            <a:ext cx="3579200" cy="2575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682c28eb1d_0_359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rgbClr val="3D60BF"/>
                </a:solidFill>
              </a:rPr>
              <a:t>RANDOM OVERSAMPLING</a:t>
            </a:r>
            <a:endParaRPr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9" name="Google Shape;409;g1682c28eb1d_0_359"/>
          <p:cNvSpPr txBox="1"/>
          <p:nvPr>
            <p:ph idx="1" type="body"/>
          </p:nvPr>
        </p:nvSpPr>
        <p:spPr>
          <a:xfrm>
            <a:off x="1207800" y="1637600"/>
            <a:ext cx="67284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A5A5A"/>
                </a:solidFill>
              </a:rPr>
              <a:t>Random Oversampling involves randomly duplicating samples from the minority class and adding them to the training dataset.</a:t>
            </a:r>
            <a:endParaRPr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g1682c28eb1d_0_35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g1682c28eb1d_0_359"/>
          <p:cNvSpPr/>
          <p:nvPr/>
        </p:nvSpPr>
        <p:spPr>
          <a:xfrm rot="3617">
            <a:off x="1207853" y="3288050"/>
            <a:ext cx="570300" cy="153000"/>
          </a:xfrm>
          <a:prstGeom prst="rightArrow">
            <a:avLst>
              <a:gd fmla="val 25514" name="adj1"/>
              <a:gd fmla="val 64322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g1682c28eb1d_0_359"/>
          <p:cNvSpPr txBox="1"/>
          <p:nvPr>
            <p:ph idx="1" type="body"/>
          </p:nvPr>
        </p:nvSpPr>
        <p:spPr>
          <a:xfrm>
            <a:off x="1854350" y="3090050"/>
            <a:ext cx="55878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A5A5A"/>
                </a:solidFill>
              </a:rPr>
              <a:t>This can cause affected algorithms to overfit the minority class</a:t>
            </a:r>
            <a:endParaRPr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682c28eb1d_0_36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rgbClr val="3D60BF"/>
                </a:solidFill>
              </a:rPr>
              <a:t>SMOTE</a:t>
            </a:r>
            <a:endParaRPr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18" name="Google Shape;418;g1682c28eb1d_0_367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BAF68"/>
              </a:buClr>
              <a:buSzPts val="1800"/>
              <a:buChar char="⬥"/>
            </a:pPr>
            <a:r>
              <a:rPr lang="en">
                <a:solidFill>
                  <a:srgbClr val="5A5A5A"/>
                </a:solidFill>
              </a:rPr>
              <a:t>SMOTE = Synthetic Minority Oversampling Technique</a:t>
            </a:r>
            <a:endParaRPr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BAF68"/>
              </a:buClr>
              <a:buSzPts val="1800"/>
              <a:buChar char="⬥"/>
            </a:pPr>
            <a:r>
              <a:rPr lang="en">
                <a:solidFill>
                  <a:srgbClr val="5A5A5A"/>
                </a:solidFill>
              </a:rPr>
              <a:t>This is a type of data augmentation</a:t>
            </a:r>
            <a:endParaRPr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g1682c28eb1d_0_36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0" name="Google Shape;420;g1682c28eb1d_0_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410" y="2668100"/>
            <a:ext cx="4577274" cy="203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682c28eb1d_0_37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6" name="Google Shape;426;g1682c28eb1d_0_374"/>
          <p:cNvPicPr preferRelativeResize="0"/>
          <p:nvPr/>
        </p:nvPicPr>
        <p:blipFill rotWithShape="1">
          <a:blip r:embed="rId3">
            <a:alphaModFix/>
          </a:blip>
          <a:srcRect b="-1988" l="0" r="-1286" t="0"/>
          <a:stretch/>
        </p:blipFill>
        <p:spPr>
          <a:xfrm>
            <a:off x="1497163" y="476363"/>
            <a:ext cx="614890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682c28eb1d_0_379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rgbClr val="3D60BF"/>
                </a:solidFill>
              </a:rPr>
              <a:t>WHAT IF?</a:t>
            </a:r>
            <a:endParaRPr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32" name="Google Shape;432;g1682c28eb1d_0_37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3" name="Google Shape;433;g1682c28eb1d_0_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737" y="1479375"/>
            <a:ext cx="4366625" cy="31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682c28eb1d_0_1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rgbClr val="3D60B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ROADMAP</a:t>
            </a:r>
            <a:endParaRPr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6" name="Google Shape;136;g1682c28eb1d_0_1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g1682c28eb1d_0_17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1682c28eb1d_0_17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" name="Google Shape;139;g1682c28eb1d_0_17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40" name="Google Shape;140;g1682c28eb1d_0_17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141" name="Google Shape;141;g1682c28eb1d_0_17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1</a:t>
              </a:r>
              <a:endParaRPr b="0" i="0" sz="600" u="none" cap="none" strike="noStrik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grpSp>
        <p:nvGrpSpPr>
          <p:cNvPr id="142" name="Google Shape;142;g1682c28eb1d_0_17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43" name="Google Shape;143;g1682c28eb1d_0_17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144" name="Google Shape;144;g1682c28eb1d_0_17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3</a:t>
              </a:r>
              <a:endParaRPr b="0" i="0" sz="600" u="none" cap="none" strike="noStrik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grpSp>
        <p:nvGrpSpPr>
          <p:cNvPr id="145" name="Google Shape;145;g1682c28eb1d_0_17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46" name="Google Shape;146;g1682c28eb1d_0_17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147" name="Google Shape;147;g1682c28eb1d_0_17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5</a:t>
              </a:r>
              <a:endParaRPr b="0" i="0" sz="600" u="none" cap="none" strike="noStrik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grpSp>
        <p:nvGrpSpPr>
          <p:cNvPr id="148" name="Google Shape;148;g1682c28eb1d_0_17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49" name="Google Shape;149;g1682c28eb1d_0_17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150" name="Google Shape;150;g1682c28eb1d_0_17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6</a:t>
              </a:r>
              <a:endParaRPr b="0" i="0" sz="600" u="none" cap="none" strike="noStrik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grpSp>
        <p:nvGrpSpPr>
          <p:cNvPr id="151" name="Google Shape;151;g1682c28eb1d_0_17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52" name="Google Shape;152;g1682c28eb1d_0_17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153" name="Google Shape;153;g1682c28eb1d_0_17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4</a:t>
              </a:r>
              <a:endParaRPr b="0" i="0" sz="600" u="none" cap="none" strike="noStrik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grpSp>
        <p:nvGrpSpPr>
          <p:cNvPr id="154" name="Google Shape;154;g1682c28eb1d_0_17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55" name="Google Shape;155;g1682c28eb1d_0_17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156" name="Google Shape;156;g1682c28eb1d_0_17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2</a:t>
              </a:r>
              <a:endParaRPr b="0" i="0" sz="600" u="none" cap="none" strike="noStrik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sp>
        <p:nvSpPr>
          <p:cNvPr id="157" name="Google Shape;157;g1682c28eb1d_0_17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Imbalanced Data</a:t>
            </a:r>
            <a:endParaRPr b="0" i="0" sz="900" u="none" cap="none" strike="noStrike"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g1682c28eb1d_0_17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rPr>
              <a:t>Methods for Imbalanced data preprocessing</a:t>
            </a:r>
            <a:endParaRPr b="0" i="0" sz="900" u="none" cap="none" strike="noStrike"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g1682c28eb1d_0_17"/>
          <p:cNvSpPr txBox="1"/>
          <p:nvPr/>
        </p:nvSpPr>
        <p:spPr>
          <a:xfrm>
            <a:off x="5436000" y="1520600"/>
            <a:ext cx="1286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rPr>
              <a:t>Lab and revision</a:t>
            </a:r>
            <a:endParaRPr b="0" i="0" sz="900" u="none" cap="none" strike="noStrike"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g1682c28eb1d_0_17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rPr>
              <a:t>Metrics to evaluate result of a model</a:t>
            </a:r>
            <a:endParaRPr b="0" i="0" sz="900" u="none" cap="none" strike="noStrike"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g1682c28eb1d_0_17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rPr>
              <a:t>Effective models with imbalanced data problem</a:t>
            </a:r>
            <a:endParaRPr b="0" i="0" sz="900" u="none" cap="none" strike="noStrike"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g1682c28eb1d_0_17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rPr>
              <a:t>Kahoot and revision</a:t>
            </a:r>
            <a:endParaRPr sz="900"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682c28eb1d_0_385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rgbClr val="3D60BF"/>
                </a:solidFill>
              </a:rPr>
              <a:t>WHAT IF?</a:t>
            </a:r>
            <a:endParaRPr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39" name="Google Shape;439;g1682c28eb1d_0_38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0" name="Google Shape;440;g1682c28eb1d_0_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663" y="1539131"/>
            <a:ext cx="387667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682c28eb1d_0_391"/>
          <p:cNvSpPr txBox="1"/>
          <p:nvPr>
            <p:ph idx="4294967295" type="title"/>
          </p:nvPr>
        </p:nvSpPr>
        <p:spPr>
          <a:xfrm>
            <a:off x="1069650" y="2396100"/>
            <a:ext cx="7004700" cy="35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OVER OR UNDER?</a:t>
            </a:r>
            <a:endParaRPr sz="5000"/>
          </a:p>
        </p:txBody>
      </p:sp>
      <p:sp>
        <p:nvSpPr>
          <p:cNvPr id="446" name="Google Shape;446;g1682c28eb1d_0_39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682c28eb1d_1_0"/>
          <p:cNvSpPr txBox="1"/>
          <p:nvPr>
            <p:ph type="ctrTitle"/>
          </p:nvPr>
        </p:nvSpPr>
        <p:spPr>
          <a:xfrm>
            <a:off x="1823925" y="2066369"/>
            <a:ext cx="68043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200">
                <a:solidFill>
                  <a:srgbClr val="3D60BF"/>
                </a:solidFill>
              </a:rPr>
              <a:t>MODEL EXPERIMENT</a:t>
            </a:r>
            <a:endParaRPr sz="4200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52" name="Google Shape;452;g1682c28eb1d_1_0"/>
          <p:cNvSpPr txBox="1"/>
          <p:nvPr>
            <p:ph idx="1" type="subTitle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n"/>
              <a:t>Model Selection for Imbalance dataset</a:t>
            </a:r>
            <a:endParaRPr>
              <a:solidFill>
                <a:srgbClr val="CBAF6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g1682c28eb1d_1_0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endParaRPr b="1" i="0" sz="14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682c28eb1d_1_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rgbClr val="3D60BF"/>
                </a:solidFill>
              </a:rPr>
              <a:t>OVERVIEW</a:t>
            </a:r>
            <a:endParaRPr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59" name="Google Shape;459;g1682c28eb1d_1_6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BAF68"/>
              </a:buClr>
              <a:buSzPts val="1800"/>
              <a:buChar char="⬥"/>
            </a:pPr>
            <a:r>
              <a:rPr b="1" lang="en">
                <a:solidFill>
                  <a:srgbClr val="5A5A5A"/>
                </a:solidFill>
              </a:rPr>
              <a:t>Decision Tree</a:t>
            </a:r>
            <a:endParaRPr b="1">
              <a:solidFill>
                <a:srgbClr val="5A5A5A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BAF68"/>
              </a:buClr>
              <a:buSzPts val="1800"/>
              <a:buChar char="⬥"/>
            </a:pPr>
            <a:r>
              <a:rPr b="1" lang="en">
                <a:solidFill>
                  <a:srgbClr val="5A5A5A"/>
                </a:solidFill>
              </a:rPr>
              <a:t>Model selection</a:t>
            </a:r>
            <a:endParaRPr b="1">
              <a:solidFill>
                <a:srgbClr val="5A5A5A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BAF68"/>
              </a:buClr>
              <a:buSzPts val="1800"/>
              <a:buChar char="⬦"/>
            </a:pPr>
            <a:r>
              <a:rPr b="1" lang="en">
                <a:solidFill>
                  <a:srgbClr val="5A5A5A"/>
                </a:solidFill>
              </a:rPr>
              <a:t>Bagging</a:t>
            </a:r>
            <a:endParaRPr b="1">
              <a:solidFill>
                <a:srgbClr val="5A5A5A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BAF68"/>
              </a:buClr>
              <a:buSzPts val="1800"/>
              <a:buChar char="⬦"/>
            </a:pPr>
            <a:r>
              <a:rPr b="1" lang="en">
                <a:solidFill>
                  <a:srgbClr val="5A5A5A"/>
                </a:solidFill>
              </a:rPr>
              <a:t>Stacking</a:t>
            </a:r>
            <a:endParaRPr b="1">
              <a:solidFill>
                <a:srgbClr val="5A5A5A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BAF68"/>
              </a:buClr>
              <a:buSzPts val="1800"/>
              <a:buChar char="⬦"/>
            </a:pPr>
            <a:r>
              <a:rPr b="1" lang="en">
                <a:solidFill>
                  <a:srgbClr val="5A5A5A"/>
                </a:solidFill>
              </a:rPr>
              <a:t>Boosting</a:t>
            </a:r>
            <a:endParaRPr b="1">
              <a:solidFill>
                <a:srgbClr val="5A5A5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A5A5A"/>
              </a:solidFill>
            </a:endParaRPr>
          </a:p>
        </p:txBody>
      </p:sp>
      <p:sp>
        <p:nvSpPr>
          <p:cNvPr id="460" name="Google Shape;460;g1682c28eb1d_1_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682c28eb1d_1_1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g1682c28eb1d_1_12"/>
          <p:cNvSpPr txBox="1"/>
          <p:nvPr>
            <p:ph idx="4294967295" type="ctrTitle"/>
          </p:nvPr>
        </p:nvSpPr>
        <p:spPr>
          <a:xfrm>
            <a:off x="4331975" y="1069675"/>
            <a:ext cx="4356000" cy="18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800">
                <a:solidFill>
                  <a:srgbClr val="3D60BF"/>
                </a:solidFill>
              </a:rPr>
              <a:t>DECISION</a:t>
            </a:r>
            <a:endParaRPr sz="4800">
              <a:solidFill>
                <a:srgbClr val="3D60B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800">
                <a:solidFill>
                  <a:srgbClr val="3D60BF"/>
                </a:solidFill>
              </a:rPr>
              <a:t>TREE</a:t>
            </a:r>
            <a:endParaRPr sz="4800">
              <a:solidFill>
                <a:srgbClr val="3D60BF"/>
              </a:solidFill>
            </a:endParaRPr>
          </a:p>
        </p:txBody>
      </p:sp>
      <p:sp>
        <p:nvSpPr>
          <p:cNvPr id="467" name="Google Shape;467;g1682c28eb1d_1_12"/>
          <p:cNvSpPr txBox="1"/>
          <p:nvPr>
            <p:ph idx="4294967295" type="subTitle"/>
          </p:nvPr>
        </p:nvSpPr>
        <p:spPr>
          <a:xfrm>
            <a:off x="4393245" y="2900672"/>
            <a:ext cx="39798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CBAF68"/>
                </a:solidFill>
              </a:rPr>
              <a:t>“Basic supervised learning method used for classification and regression”</a:t>
            </a:r>
            <a:endParaRPr b="0" i="0" sz="2000" u="none" cap="none" strike="noStrike">
              <a:solidFill>
                <a:srgbClr val="CBAF6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68" name="Google Shape;468;g1682c28eb1d_1_12"/>
          <p:cNvGrpSpPr/>
          <p:nvPr/>
        </p:nvGrpSpPr>
        <p:grpSpPr>
          <a:xfrm>
            <a:off x="1592643" y="1069666"/>
            <a:ext cx="1909532" cy="1909527"/>
            <a:chOff x="6643075" y="3664250"/>
            <a:chExt cx="407950" cy="407975"/>
          </a:xfrm>
        </p:grpSpPr>
        <p:sp>
          <p:nvSpPr>
            <p:cNvPr id="469" name="Google Shape;469;g1682c28eb1d_1_12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 dist="9525">
                <a:schemeClr val="lt1">
                  <a:alpha val="490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BAF6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1682c28eb1d_1_12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 dist="9525">
                <a:schemeClr val="lt1">
                  <a:alpha val="490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BAF6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" name="Google Shape;471;g1682c28eb1d_1_12"/>
          <p:cNvGrpSpPr/>
          <p:nvPr/>
        </p:nvGrpSpPr>
        <p:grpSpPr>
          <a:xfrm rot="-587471">
            <a:off x="1480551" y="3228170"/>
            <a:ext cx="785066" cy="785066"/>
            <a:chOff x="576250" y="4319400"/>
            <a:chExt cx="442075" cy="442050"/>
          </a:xfrm>
        </p:grpSpPr>
        <p:sp>
          <p:nvSpPr>
            <p:cNvPr id="472" name="Google Shape;472;g1682c28eb1d_1_12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 dist="9525">
                <a:schemeClr val="lt1">
                  <a:alpha val="490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BAF6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g1682c28eb1d_1_12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 dist="9525">
                <a:schemeClr val="lt1">
                  <a:alpha val="490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BAF6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1682c28eb1d_1_12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 dist="9525">
                <a:schemeClr val="lt1">
                  <a:alpha val="490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BAF6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g1682c28eb1d_1_12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 dist="9525">
                <a:schemeClr val="lt1">
                  <a:alpha val="490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BAF6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g1682c28eb1d_1_12"/>
          <p:cNvSpPr/>
          <p:nvPr/>
        </p:nvSpPr>
        <p:spPr>
          <a:xfrm>
            <a:off x="1135930" y="1510682"/>
            <a:ext cx="298471" cy="28499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st="9525">
              <a:schemeClr val="lt1">
                <a:alpha val="490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BAF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1682c28eb1d_1_12"/>
          <p:cNvSpPr/>
          <p:nvPr/>
        </p:nvSpPr>
        <p:spPr>
          <a:xfrm rot="2697367">
            <a:off x="3102805" y="2969743"/>
            <a:ext cx="453095" cy="43263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st="9525">
              <a:schemeClr val="lt1">
                <a:alpha val="490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BAF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1682c28eb1d_1_12"/>
          <p:cNvSpPr/>
          <p:nvPr/>
        </p:nvSpPr>
        <p:spPr>
          <a:xfrm>
            <a:off x="3461249" y="2722766"/>
            <a:ext cx="181476" cy="17335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st="9525">
              <a:schemeClr val="lt1">
                <a:alpha val="490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BAF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1682c28eb1d_1_12"/>
          <p:cNvSpPr/>
          <p:nvPr/>
        </p:nvSpPr>
        <p:spPr>
          <a:xfrm rot="1280326">
            <a:off x="929123" y="2370323"/>
            <a:ext cx="181458" cy="17334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st="9525">
              <a:schemeClr val="lt1">
                <a:alpha val="490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BAF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g1682c28eb1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25" y="826823"/>
            <a:ext cx="3824275" cy="36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682c28eb1d_1_31"/>
          <p:cNvSpPr txBox="1"/>
          <p:nvPr>
            <p:ph type="title"/>
          </p:nvPr>
        </p:nvSpPr>
        <p:spPr>
          <a:xfrm>
            <a:off x="1207850" y="855506"/>
            <a:ext cx="71250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600">
                <a:solidFill>
                  <a:srgbClr val="3D60BF"/>
                </a:solidFill>
              </a:rPr>
              <a:t>DEFINITION</a:t>
            </a:r>
            <a:endParaRPr sz="2600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86" name="Google Shape;486;g1682c28eb1d_1_3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g1682c28eb1d_1_31"/>
          <p:cNvSpPr txBox="1"/>
          <p:nvPr/>
        </p:nvSpPr>
        <p:spPr>
          <a:xfrm>
            <a:off x="804525" y="1554800"/>
            <a:ext cx="71250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BAF68"/>
              </a:buClr>
              <a:buSzPts val="2000"/>
              <a:buFont typeface="Montserrat"/>
              <a:buChar char="⬥"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Decision Tree is a supervised Machine learning algorithm.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It is used in both classification and regression algorithms.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BAF68"/>
              </a:buClr>
              <a:buSzPts val="2000"/>
              <a:buFont typeface="Montserrat"/>
              <a:buChar char="⬥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Decision Trees usually implement exactly the human thinking ability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while making a decision, so it is easy to understand.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682c28eb1d_1_3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rgbClr val="3D60BF"/>
                </a:solidFill>
              </a:rPr>
              <a:t>COMPONENT</a:t>
            </a:r>
            <a:endParaRPr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3" name="Google Shape;493;g1682c28eb1d_1_3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4" name="Google Shape;494;g1682c28eb1d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00" y="1304981"/>
            <a:ext cx="4753044" cy="3631894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1682c28eb1d_1_37"/>
          <p:cNvSpPr txBox="1"/>
          <p:nvPr/>
        </p:nvSpPr>
        <p:spPr>
          <a:xfrm>
            <a:off x="4977751" y="1605025"/>
            <a:ext cx="40707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rPr>
              <a:t>Root: </a:t>
            </a:r>
            <a:r>
              <a:rPr lang="en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rPr>
              <a:t>first split takes place</a:t>
            </a:r>
            <a:endParaRPr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rPr>
              <a:t>Leaves:</a:t>
            </a:r>
            <a:r>
              <a:rPr lang="en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rPr>
              <a:t> These are the terminal nodes that predict the outcome </a:t>
            </a:r>
            <a:endParaRPr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rPr>
              <a:t>Nodes: </a:t>
            </a:r>
            <a:r>
              <a:rPr lang="en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rPr>
              <a:t> where the tree splits according to the value of some attribute/feature</a:t>
            </a:r>
            <a:endParaRPr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rPr>
              <a:t>Edges: </a:t>
            </a:r>
            <a:r>
              <a:rPr lang="en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rPr>
              <a:t>directs the outcome of a split to the next node</a:t>
            </a:r>
            <a:endParaRPr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682c28eb1d_1_44"/>
          <p:cNvSpPr txBox="1"/>
          <p:nvPr>
            <p:ph type="title"/>
          </p:nvPr>
        </p:nvSpPr>
        <p:spPr>
          <a:xfrm>
            <a:off x="1207851" y="855500"/>
            <a:ext cx="38247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400">
                <a:solidFill>
                  <a:srgbClr val="3D60BF"/>
                </a:solidFill>
              </a:rPr>
              <a:t>HOW TO BUILD</a:t>
            </a:r>
            <a:endParaRPr sz="2400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1" name="Google Shape;501;g1682c28eb1d_1_4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2" name="Google Shape;502;g1682c28eb1d_1_44"/>
          <p:cNvSpPr txBox="1"/>
          <p:nvPr/>
        </p:nvSpPr>
        <p:spPr>
          <a:xfrm>
            <a:off x="804525" y="1554800"/>
            <a:ext cx="71250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BAF68"/>
              </a:buClr>
              <a:buSzPts val="2000"/>
              <a:buFont typeface="Montserrat"/>
              <a:buChar char="⬥"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main thing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to select the best attribute from the total features list of the dataset for the root node as well as for sub-nodes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BAF68"/>
              </a:buClr>
              <a:buSzPts val="2000"/>
              <a:buFont typeface="Montserrat"/>
              <a:buChar char="⬥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Some method: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Information Gain (ID3)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682c28eb1d_1_50"/>
          <p:cNvSpPr txBox="1"/>
          <p:nvPr>
            <p:ph idx="1" type="body"/>
          </p:nvPr>
        </p:nvSpPr>
        <p:spPr>
          <a:xfrm>
            <a:off x="773430" y="4717015"/>
            <a:ext cx="7239600" cy="22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508" name="Google Shape;508;g1682c28eb1d_1_5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9" name="Google Shape;509;g1682c28eb1d_1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25" y="1002100"/>
            <a:ext cx="4765100" cy="24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1682c28eb1d_1_50"/>
          <p:cNvSpPr txBox="1"/>
          <p:nvPr/>
        </p:nvSpPr>
        <p:spPr>
          <a:xfrm>
            <a:off x="1965425" y="3642950"/>
            <a:ext cx="12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1" name="Google Shape;511;g1682c28eb1d_1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401" y="1219525"/>
            <a:ext cx="3094199" cy="211342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1682c28eb1d_1_50"/>
          <p:cNvSpPr/>
          <p:nvPr/>
        </p:nvSpPr>
        <p:spPr>
          <a:xfrm>
            <a:off x="4884725" y="2041275"/>
            <a:ext cx="1171800" cy="6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Build-tree ID3</a:t>
            </a:r>
            <a:endParaRPr b="1" sz="1100"/>
          </a:p>
        </p:txBody>
      </p:sp>
      <p:sp>
        <p:nvSpPr>
          <p:cNvPr id="513" name="Google Shape;513;g1682c28eb1d_1_50"/>
          <p:cNvSpPr txBox="1"/>
          <p:nvPr/>
        </p:nvSpPr>
        <p:spPr>
          <a:xfrm>
            <a:off x="6520075" y="3642950"/>
            <a:ext cx="160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Decision-Tree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682c28eb1d_1_102"/>
          <p:cNvSpPr txBox="1"/>
          <p:nvPr>
            <p:ph type="title"/>
          </p:nvPr>
        </p:nvSpPr>
        <p:spPr>
          <a:xfrm>
            <a:off x="1207850" y="855500"/>
            <a:ext cx="71070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DECISION-TREE HANDLE </a:t>
            </a:r>
            <a:r>
              <a:rPr lang="en" sz="2800"/>
              <a:t>OVERFITTING</a:t>
            </a:r>
            <a:endParaRPr sz="2800"/>
          </a:p>
        </p:txBody>
      </p:sp>
      <p:sp>
        <p:nvSpPr>
          <p:cNvPr id="519" name="Google Shape;519;g1682c28eb1d_1_10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0" name="Google Shape;520;g1682c28eb1d_1_102"/>
          <p:cNvSpPr txBox="1"/>
          <p:nvPr/>
        </p:nvSpPr>
        <p:spPr>
          <a:xfrm>
            <a:off x="950525" y="1599025"/>
            <a:ext cx="7044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Early Stopping: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+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Build the tree to a allowed depth (= max_depth) then stop.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+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If the total number of leaf nodes exceeds a certain threshold, stop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+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If that node has a number of elements less than a certain threshold, then we stop building the tree at that node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…………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82c28eb1d_0_48"/>
          <p:cNvSpPr txBox="1"/>
          <p:nvPr>
            <p:ph type="ctrTitle"/>
          </p:nvPr>
        </p:nvSpPr>
        <p:spPr>
          <a:xfrm>
            <a:off x="1823925" y="2675969"/>
            <a:ext cx="68043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200">
                <a:solidFill>
                  <a:srgbClr val="3D60BF"/>
                </a:solidFill>
              </a:rPr>
              <a:t>Introduction to Imbalanced data</a:t>
            </a:r>
            <a:endParaRPr sz="4200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" name="Google Shape;168;g1682c28eb1d_0_48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</a:t>
            </a:r>
            <a:endParaRPr b="1" i="0" sz="14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682c28eb1d_1_10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g1682c28eb1d_1_10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DECISION-TREE HANDLE (Pruning)</a:t>
            </a:r>
            <a:endParaRPr sz="2800"/>
          </a:p>
        </p:txBody>
      </p:sp>
      <p:sp>
        <p:nvSpPr>
          <p:cNvPr id="527" name="Google Shape;527;g1682c28eb1d_1_108"/>
          <p:cNvSpPr txBox="1"/>
          <p:nvPr/>
        </p:nvSpPr>
        <p:spPr>
          <a:xfrm>
            <a:off x="891650" y="1358400"/>
            <a:ext cx="7044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Pre-pruning: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+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There is no need to use the entire dataset to build.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+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Or each node, we will choose a certain number of features to build,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or limit the number of its children that can be built.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Post-pruning: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8" name="Google Shape;528;g1682c28eb1d_1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250" y="2953475"/>
            <a:ext cx="4556650" cy="20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682c28eb1d_1_11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g1682c28eb1d_1_115"/>
          <p:cNvSpPr txBox="1"/>
          <p:nvPr>
            <p:ph idx="4294967295" type="ctrTitle"/>
          </p:nvPr>
        </p:nvSpPr>
        <p:spPr>
          <a:xfrm>
            <a:off x="4672500" y="1069675"/>
            <a:ext cx="4471500" cy="18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800">
                <a:solidFill>
                  <a:srgbClr val="3D60BF"/>
                </a:solidFill>
              </a:rPr>
              <a:t>ENSEMBLE LEARNING</a:t>
            </a:r>
            <a:endParaRPr sz="4800">
              <a:solidFill>
                <a:srgbClr val="3D60BF"/>
              </a:solidFill>
            </a:endParaRPr>
          </a:p>
        </p:txBody>
      </p:sp>
      <p:sp>
        <p:nvSpPr>
          <p:cNvPr id="535" name="Google Shape;535;g1682c28eb1d_1_115"/>
          <p:cNvSpPr txBox="1"/>
          <p:nvPr>
            <p:ph idx="4294967295" type="subTitle"/>
          </p:nvPr>
        </p:nvSpPr>
        <p:spPr>
          <a:xfrm>
            <a:off x="4672495" y="2776297"/>
            <a:ext cx="39798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CBAF68"/>
                </a:solidFill>
              </a:rPr>
              <a:t>“ ĐOÀN KẾT LÀ SỨC MẠNH”</a:t>
            </a:r>
            <a:endParaRPr b="0" i="0" sz="2000" u="none" cap="none" strike="noStrike">
              <a:solidFill>
                <a:srgbClr val="CBAF6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36" name="Google Shape;536;g1682c28eb1d_1_115"/>
          <p:cNvGrpSpPr/>
          <p:nvPr/>
        </p:nvGrpSpPr>
        <p:grpSpPr>
          <a:xfrm>
            <a:off x="1592643" y="1069666"/>
            <a:ext cx="1909532" cy="1909527"/>
            <a:chOff x="6643075" y="3664250"/>
            <a:chExt cx="407950" cy="407975"/>
          </a:xfrm>
        </p:grpSpPr>
        <p:sp>
          <p:nvSpPr>
            <p:cNvPr id="537" name="Google Shape;537;g1682c28eb1d_1_115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 dist="9525">
                <a:schemeClr val="lt1">
                  <a:alpha val="490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BAF6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1682c28eb1d_1_115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 dist="9525">
                <a:schemeClr val="lt1">
                  <a:alpha val="490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BAF6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9" name="Google Shape;539;g1682c28eb1d_1_115"/>
          <p:cNvGrpSpPr/>
          <p:nvPr/>
        </p:nvGrpSpPr>
        <p:grpSpPr>
          <a:xfrm rot="-587471">
            <a:off x="1480551" y="3228170"/>
            <a:ext cx="785066" cy="785066"/>
            <a:chOff x="576250" y="4319400"/>
            <a:chExt cx="442075" cy="442050"/>
          </a:xfrm>
        </p:grpSpPr>
        <p:sp>
          <p:nvSpPr>
            <p:cNvPr id="540" name="Google Shape;540;g1682c28eb1d_1_115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 dist="9525">
                <a:schemeClr val="lt1">
                  <a:alpha val="490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BAF6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g1682c28eb1d_1_115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 dist="9525">
                <a:schemeClr val="lt1">
                  <a:alpha val="490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BAF6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g1682c28eb1d_1_115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 dist="9525">
                <a:schemeClr val="lt1">
                  <a:alpha val="490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BAF6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g1682c28eb1d_1_115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2863" rotWithShape="0" algn="bl" dist="9525">
                <a:schemeClr val="lt1">
                  <a:alpha val="490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BAF6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4" name="Google Shape;544;g1682c28eb1d_1_115"/>
          <p:cNvSpPr/>
          <p:nvPr/>
        </p:nvSpPr>
        <p:spPr>
          <a:xfrm>
            <a:off x="1135930" y="1510682"/>
            <a:ext cx="298471" cy="28499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st="9525">
              <a:schemeClr val="lt1">
                <a:alpha val="490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BAF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1682c28eb1d_1_115"/>
          <p:cNvSpPr/>
          <p:nvPr/>
        </p:nvSpPr>
        <p:spPr>
          <a:xfrm rot="2697367">
            <a:off x="3102805" y="2969743"/>
            <a:ext cx="453095" cy="43263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st="9525">
              <a:schemeClr val="lt1">
                <a:alpha val="490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BAF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1682c28eb1d_1_115"/>
          <p:cNvSpPr/>
          <p:nvPr/>
        </p:nvSpPr>
        <p:spPr>
          <a:xfrm>
            <a:off x="3461249" y="2722766"/>
            <a:ext cx="181476" cy="17335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st="9525">
              <a:schemeClr val="lt1">
                <a:alpha val="490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BAF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682c28eb1d_1_115"/>
          <p:cNvSpPr/>
          <p:nvPr/>
        </p:nvSpPr>
        <p:spPr>
          <a:xfrm rot="1280326">
            <a:off x="929123" y="2370323"/>
            <a:ext cx="181458" cy="17334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st="9525">
              <a:schemeClr val="lt1">
                <a:alpha val="490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BAF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g1682c28eb1d_1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300" y="799500"/>
            <a:ext cx="4139676" cy="32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682c28eb1d_1_13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rgbClr val="3D60BF"/>
                </a:solidFill>
              </a:rPr>
              <a:t>ENSEMBLE LEARNING</a:t>
            </a:r>
            <a:endParaRPr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4" name="Google Shape;554;g1682c28eb1d_1_134"/>
          <p:cNvSpPr txBox="1"/>
          <p:nvPr>
            <p:ph idx="12" type="sldNum"/>
          </p:nvPr>
        </p:nvSpPr>
        <p:spPr>
          <a:xfrm>
            <a:off x="8631275" y="4591475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5" name="Google Shape;555;g1682c28eb1d_1_134"/>
          <p:cNvGrpSpPr/>
          <p:nvPr/>
        </p:nvGrpSpPr>
        <p:grpSpPr>
          <a:xfrm>
            <a:off x="5134842" y="1513725"/>
            <a:ext cx="3305700" cy="3483050"/>
            <a:chOff x="5632317" y="1189775"/>
            <a:chExt cx="3305700" cy="3483050"/>
          </a:xfrm>
        </p:grpSpPr>
        <p:sp>
          <p:nvSpPr>
            <p:cNvPr id="556" name="Google Shape;556;g1682c28eb1d_1_134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Construction</a:t>
              </a:r>
              <a:endParaRPr b="1" i="0" sz="1400" u="none" cap="none" strike="noStrike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7" name="Google Shape;557;g1682c28eb1d_1_134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Some weak ML models can be mentioned such as: SVM, Linear Regression, Logistic Regression, Decision Tree,... In this problem, we mainly focus on Decision Tree model.</a:t>
              </a:r>
              <a:endParaRPr b="1" i="0" sz="1200" u="none" cap="none" strike="noStrike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58" name="Google Shape;558;g1682c28eb1d_1_134"/>
          <p:cNvGrpSpPr/>
          <p:nvPr/>
        </p:nvGrpSpPr>
        <p:grpSpPr>
          <a:xfrm>
            <a:off x="826150" y="1558339"/>
            <a:ext cx="3546900" cy="3438436"/>
            <a:chOff x="0" y="1189989"/>
            <a:chExt cx="3546900" cy="3438436"/>
          </a:xfrm>
        </p:grpSpPr>
        <p:sp>
          <p:nvSpPr>
            <p:cNvPr id="559" name="Google Shape;559;g1682c28eb1d_1_134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		     Definition</a:t>
              </a:r>
              <a:endPara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0" name="Google Shape;560;g1682c28eb1d_1_134"/>
            <p:cNvSpPr txBox="1"/>
            <p:nvPr/>
          </p:nvSpPr>
          <p:spPr>
            <a:xfrm>
              <a:off x="502048" y="2012725"/>
              <a:ext cx="2542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Ensemble methods is a machine learning technique that combines several base models in order to produce one optimal predictive model</a:t>
              </a:r>
              <a:endParaRPr b="1" i="0" u="none" cap="none" strike="noStrike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682c28eb1d_1_145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rgbClr val="3D60BF"/>
                </a:solidFill>
              </a:rPr>
              <a:t>BAGGING</a:t>
            </a:r>
            <a:endParaRPr sz="2800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66" name="Google Shape;566;g1682c28eb1d_1_14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7" name="Google Shape;567;g1682c28eb1d_1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75" y="1323656"/>
            <a:ext cx="2803104" cy="36318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" name="Google Shape;568;g1682c28eb1d_1_145"/>
          <p:cNvGrpSpPr/>
          <p:nvPr/>
        </p:nvGrpSpPr>
        <p:grpSpPr>
          <a:xfrm>
            <a:off x="3864300" y="1323650"/>
            <a:ext cx="4263900" cy="3667325"/>
            <a:chOff x="-257575" y="1190000"/>
            <a:chExt cx="4263900" cy="3667325"/>
          </a:xfrm>
        </p:grpSpPr>
        <p:sp>
          <p:nvSpPr>
            <p:cNvPr id="569" name="Google Shape;569;g1682c28eb1d_1_145"/>
            <p:cNvSpPr/>
            <p:nvPr/>
          </p:nvSpPr>
          <p:spPr>
            <a:xfrm>
              <a:off x="0" y="1190000"/>
              <a:ext cx="4006200" cy="669000"/>
            </a:xfrm>
            <a:prstGeom prst="homePlat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Algorithm</a:t>
              </a:r>
              <a:endPara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70" name="Google Shape;570;g1682c28eb1d_1_145"/>
            <p:cNvSpPr txBox="1"/>
            <p:nvPr/>
          </p:nvSpPr>
          <p:spPr>
            <a:xfrm>
              <a:off x="-257575" y="2012725"/>
              <a:ext cx="4263900" cy="28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Step 1: </a:t>
              </a:r>
              <a:r>
                <a:rPr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create n bag with some random and replacement.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Step 2: </a:t>
              </a:r>
              <a:r>
                <a:rPr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create n weak models and train independently on different bags.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Step 3: </a:t>
              </a:r>
              <a:r>
                <a:rPr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 each result from the models, vote to choose the best one.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682c28eb1d_1_15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g1682c28eb1d_1_15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rgbClr val="3D60BF"/>
                </a:solidFill>
              </a:rPr>
              <a:t>BAGGING</a:t>
            </a:r>
            <a:endParaRPr sz="2800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77" name="Google Shape;577;g1682c28eb1d_1_154"/>
          <p:cNvGrpSpPr/>
          <p:nvPr/>
        </p:nvGrpSpPr>
        <p:grpSpPr>
          <a:xfrm>
            <a:off x="3864300" y="1323650"/>
            <a:ext cx="4263900" cy="3667325"/>
            <a:chOff x="-257575" y="1190000"/>
            <a:chExt cx="4263900" cy="3667325"/>
          </a:xfrm>
        </p:grpSpPr>
        <p:sp>
          <p:nvSpPr>
            <p:cNvPr id="578" name="Google Shape;578;g1682c28eb1d_1_154"/>
            <p:cNvSpPr/>
            <p:nvPr/>
          </p:nvSpPr>
          <p:spPr>
            <a:xfrm>
              <a:off x="0" y="1190000"/>
              <a:ext cx="4006200" cy="669000"/>
            </a:xfrm>
            <a:prstGeom prst="homePlat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Property</a:t>
              </a:r>
              <a:endPara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79" name="Google Shape;579;g1682c28eb1d_1_154"/>
            <p:cNvSpPr txBox="1"/>
            <p:nvPr/>
          </p:nvSpPr>
          <p:spPr>
            <a:xfrm>
              <a:off x="-257575" y="2012725"/>
              <a:ext cx="4263900" cy="28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Parameters to generate the bags: </a:t>
              </a:r>
              <a:r>
                <a:rPr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max_samples, max_features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Training strategy: </a:t>
              </a:r>
              <a:r>
                <a:rPr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Parallel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Decision Tree Model: </a:t>
              </a:r>
              <a:r>
                <a:rPr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Every step of this node, choose all feature to split, overfit dataset and no pruning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=&gt; High variance</a:t>
              </a:r>
              <a:endParaRPr b="1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80" name="Google Shape;580;g1682c28eb1d_1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74" y="1323650"/>
            <a:ext cx="3357312" cy="36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682c28eb1d_1_163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586" name="Google Shape;586;g1682c28eb1d_1_16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7" name="Google Shape;587;g1682c28eb1d_1_163"/>
          <p:cNvGrpSpPr/>
          <p:nvPr/>
        </p:nvGrpSpPr>
        <p:grpSpPr>
          <a:xfrm>
            <a:off x="4041975" y="1323775"/>
            <a:ext cx="4263900" cy="3667325"/>
            <a:chOff x="-257575" y="1190000"/>
            <a:chExt cx="4263900" cy="3667325"/>
          </a:xfrm>
        </p:grpSpPr>
        <p:sp>
          <p:nvSpPr>
            <p:cNvPr id="588" name="Google Shape;588;g1682c28eb1d_1_163"/>
            <p:cNvSpPr/>
            <p:nvPr/>
          </p:nvSpPr>
          <p:spPr>
            <a:xfrm>
              <a:off x="0" y="1190000"/>
              <a:ext cx="4006200" cy="669000"/>
            </a:xfrm>
            <a:prstGeom prst="homePlat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Property</a:t>
              </a:r>
              <a:endPara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89" name="Google Shape;589;g1682c28eb1d_1_163"/>
            <p:cNvSpPr txBox="1"/>
            <p:nvPr/>
          </p:nvSpPr>
          <p:spPr>
            <a:xfrm>
              <a:off x="-257575" y="2012725"/>
              <a:ext cx="4263900" cy="28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Idea to the same bagging: </a:t>
              </a:r>
              <a:r>
                <a:rPr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but handle high variance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Parameters to control model:</a:t>
              </a:r>
              <a:endParaRPr b="1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N_estimators, Max_features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Training strategy: </a:t>
              </a:r>
              <a:r>
                <a:rPr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Parallel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Decision Tree Model: </a:t>
              </a:r>
              <a:r>
                <a:rPr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Every step of this node, choose some feature and split them, pruning and early-stopping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90" name="Google Shape;590;g1682c28eb1d_1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025" y="1286788"/>
            <a:ext cx="3186450" cy="37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682c28eb1d_1_172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596" name="Google Shape;596;g1682c28eb1d_1_17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7" name="Google Shape;597;g1682c28eb1d_1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437" y="1305881"/>
            <a:ext cx="3543773" cy="3631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682c28eb1d_1_17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STACKING LEARNING</a:t>
            </a:r>
            <a:endParaRPr/>
          </a:p>
        </p:txBody>
      </p:sp>
      <p:sp>
        <p:nvSpPr>
          <p:cNvPr id="603" name="Google Shape;603;g1682c28eb1d_1_17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g1682c28eb1d_1_17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5" name="Google Shape;605;g1682c28eb1d_1_178"/>
          <p:cNvGrpSpPr/>
          <p:nvPr/>
        </p:nvGrpSpPr>
        <p:grpSpPr>
          <a:xfrm>
            <a:off x="4160107" y="1323775"/>
            <a:ext cx="4480080" cy="3667325"/>
            <a:chOff x="-257575" y="1190000"/>
            <a:chExt cx="4263900" cy="3667325"/>
          </a:xfrm>
        </p:grpSpPr>
        <p:sp>
          <p:nvSpPr>
            <p:cNvPr id="606" name="Google Shape;606;g1682c28eb1d_1_178"/>
            <p:cNvSpPr/>
            <p:nvPr/>
          </p:nvSpPr>
          <p:spPr>
            <a:xfrm>
              <a:off x="0" y="1190000"/>
              <a:ext cx="4006200" cy="669000"/>
            </a:xfrm>
            <a:prstGeom prst="homePlat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Algorithm (To minimize error in training)</a:t>
              </a:r>
              <a:endPara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07" name="Google Shape;607;g1682c28eb1d_1_178"/>
            <p:cNvSpPr txBox="1"/>
            <p:nvPr/>
          </p:nvSpPr>
          <p:spPr>
            <a:xfrm>
              <a:off x="-257575" y="2012725"/>
              <a:ext cx="4263900" cy="28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Step 1: </a:t>
              </a:r>
              <a:r>
                <a:rPr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all dataset or split train and validation dataset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Step 2: </a:t>
              </a:r>
              <a:r>
                <a:rPr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create n weak models (different), give all training-set to all model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Step 3: </a:t>
              </a:r>
              <a:r>
                <a:rPr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Repeat k-times training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Step 4: </a:t>
              </a:r>
              <a:r>
                <a:rPr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aggregation prediction to new “dataset” and use for meta-model to get final result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608" name="Google Shape;608;g1682c28eb1d_1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100" y="1323775"/>
            <a:ext cx="3074751" cy="366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682c28eb1d_1_18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g1682c28eb1d_1_18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STACKING LEARNING</a:t>
            </a:r>
            <a:endParaRPr/>
          </a:p>
        </p:txBody>
      </p:sp>
      <p:grpSp>
        <p:nvGrpSpPr>
          <p:cNvPr id="615" name="Google Shape;615;g1682c28eb1d_1_188"/>
          <p:cNvGrpSpPr/>
          <p:nvPr/>
        </p:nvGrpSpPr>
        <p:grpSpPr>
          <a:xfrm>
            <a:off x="4160107" y="1323775"/>
            <a:ext cx="4480080" cy="3667325"/>
            <a:chOff x="-257575" y="1190000"/>
            <a:chExt cx="4263900" cy="3667325"/>
          </a:xfrm>
        </p:grpSpPr>
        <p:sp>
          <p:nvSpPr>
            <p:cNvPr id="616" name="Google Shape;616;g1682c28eb1d_1_188"/>
            <p:cNvSpPr/>
            <p:nvPr/>
          </p:nvSpPr>
          <p:spPr>
            <a:xfrm>
              <a:off x="0" y="1190000"/>
              <a:ext cx="4006200" cy="669000"/>
            </a:xfrm>
            <a:prstGeom prst="homePlat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Property</a:t>
              </a:r>
              <a:endPara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17" name="Google Shape;617;g1682c28eb1d_1_188"/>
            <p:cNvSpPr txBox="1"/>
            <p:nvPr/>
          </p:nvSpPr>
          <p:spPr>
            <a:xfrm>
              <a:off x="-257575" y="2012725"/>
              <a:ext cx="4263900" cy="28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 Result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Training strategy: </a:t>
              </a:r>
              <a:r>
                <a:rPr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parallel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Problem:</a:t>
              </a:r>
              <a:r>
                <a:rPr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overfitting, sometimes model is not suitable for data set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618" name="Google Shape;618;g1682c28eb1d_1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100" y="1323775"/>
            <a:ext cx="3074751" cy="366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682c28eb1d_1_19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</a:t>
            </a:r>
            <a:endParaRPr/>
          </a:p>
        </p:txBody>
      </p:sp>
      <p:sp>
        <p:nvSpPr>
          <p:cNvPr id="624" name="Google Shape;624;g1682c28eb1d_1_19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5" name="Google Shape;625;g1682c28eb1d_1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50" y="1288150"/>
            <a:ext cx="4329100" cy="363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6" name="Google Shape;626;g1682c28eb1d_1_197"/>
          <p:cNvGrpSpPr/>
          <p:nvPr/>
        </p:nvGrpSpPr>
        <p:grpSpPr>
          <a:xfrm>
            <a:off x="4663807" y="1270425"/>
            <a:ext cx="4480080" cy="3667325"/>
            <a:chOff x="-257575" y="1190000"/>
            <a:chExt cx="4263900" cy="3667325"/>
          </a:xfrm>
        </p:grpSpPr>
        <p:sp>
          <p:nvSpPr>
            <p:cNvPr id="627" name="Google Shape;627;g1682c28eb1d_1_197"/>
            <p:cNvSpPr/>
            <p:nvPr/>
          </p:nvSpPr>
          <p:spPr>
            <a:xfrm>
              <a:off x="0" y="1190000"/>
              <a:ext cx="4006200" cy="669000"/>
            </a:xfrm>
            <a:prstGeom prst="homePlat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Algorithm (To minimize error in training)</a:t>
              </a:r>
              <a:endPara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8" name="Google Shape;628;g1682c28eb1d_1_197"/>
            <p:cNvSpPr txBox="1"/>
            <p:nvPr/>
          </p:nvSpPr>
          <p:spPr>
            <a:xfrm>
              <a:off x="-257575" y="2012725"/>
              <a:ext cx="4263900" cy="28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Step 1: </a:t>
              </a:r>
              <a:r>
                <a:rPr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all dataset or create n-subset data for training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Step 2: </a:t>
              </a:r>
              <a:r>
                <a:rPr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create n weak models, fitted with a model and then trained sequentially—that is, each model tries to compensate for the weaknesses of its predecessor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Step 3: </a:t>
              </a:r>
              <a:r>
                <a:rPr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 each result from the models, vote to choose the best one.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82c28eb1d_0_53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>
                <a:solidFill>
                  <a:srgbClr val="3D60BF"/>
                </a:solidFill>
              </a:rPr>
              <a:t>What is balanced data</a:t>
            </a:r>
            <a:endParaRPr sz="3000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4" name="Google Shape;174;g1682c28eb1d_0_5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g1682c28eb1d_0_53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F68"/>
              </a:buClr>
              <a:buSzPts val="2200"/>
              <a:buChar char="⬥"/>
            </a:pPr>
            <a:r>
              <a:rPr lang="en" sz="2000">
                <a:solidFill>
                  <a:srgbClr val="5A5A5A"/>
                </a:solidFill>
              </a:rPr>
              <a:t>Number of each class is the same as the other</a:t>
            </a:r>
            <a:endParaRPr sz="2000"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g1682c28eb1d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325" y="2137675"/>
            <a:ext cx="2900350" cy="27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682c28eb1d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450" y="2137675"/>
            <a:ext cx="2784725" cy="26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682c28eb1d_1_20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</a:t>
            </a:r>
            <a:endParaRPr/>
          </a:p>
        </p:txBody>
      </p:sp>
      <p:sp>
        <p:nvSpPr>
          <p:cNvPr id="634" name="Google Shape;634;g1682c28eb1d_1_20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5" name="Google Shape;635;g1682c28eb1d_1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50" y="1288150"/>
            <a:ext cx="4329100" cy="363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6" name="Google Shape;636;g1682c28eb1d_1_206"/>
          <p:cNvGrpSpPr/>
          <p:nvPr/>
        </p:nvGrpSpPr>
        <p:grpSpPr>
          <a:xfrm>
            <a:off x="4663807" y="1270425"/>
            <a:ext cx="4480080" cy="3667325"/>
            <a:chOff x="-257575" y="1190000"/>
            <a:chExt cx="4263900" cy="3667325"/>
          </a:xfrm>
        </p:grpSpPr>
        <p:sp>
          <p:nvSpPr>
            <p:cNvPr id="637" name="Google Shape;637;g1682c28eb1d_1_206"/>
            <p:cNvSpPr/>
            <p:nvPr/>
          </p:nvSpPr>
          <p:spPr>
            <a:xfrm>
              <a:off x="0" y="1190000"/>
              <a:ext cx="4006200" cy="669000"/>
            </a:xfrm>
            <a:prstGeom prst="homePlat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Property</a:t>
              </a:r>
              <a:endParaRPr b="1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38" name="Google Shape;638;g1682c28eb1d_1_206"/>
            <p:cNvSpPr txBox="1"/>
            <p:nvPr/>
          </p:nvSpPr>
          <p:spPr>
            <a:xfrm>
              <a:off x="-257575" y="2012725"/>
              <a:ext cx="4263900" cy="28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Parameters to control model:</a:t>
              </a:r>
              <a:endParaRPr b="1"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N_estimators, Max_features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Training strategy: </a:t>
              </a:r>
              <a:r>
                <a:rPr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Sequential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A5A5A"/>
                </a:buClr>
                <a:buSzPts val="1400"/>
                <a:buFont typeface="Montserrat"/>
                <a:buChar char="●"/>
              </a:pPr>
              <a:r>
                <a:rPr b="1"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Benefit: </a:t>
              </a:r>
              <a:r>
                <a:rPr lang="en">
                  <a:solidFill>
                    <a:srgbClr val="5A5A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better learn strategy to get high result but high computational</a:t>
              </a:r>
              <a:endParaRPr>
                <a:solidFill>
                  <a:srgbClr val="5A5A5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682c28eb1d_1_21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4" name="Google Shape;644;g1682c28eb1d_1_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75" y="1888000"/>
            <a:ext cx="2957201" cy="12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1682c28eb1d_1_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2850" y="1318500"/>
            <a:ext cx="4808072" cy="12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1682c28eb1d_1_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9025" y="3494125"/>
            <a:ext cx="4647575" cy="14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1682c28eb1d_1_215"/>
          <p:cNvSpPr/>
          <p:nvPr/>
        </p:nvSpPr>
        <p:spPr>
          <a:xfrm rot="-2340559">
            <a:off x="2910703" y="1824879"/>
            <a:ext cx="867905" cy="43385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1682c28eb1d_1_215"/>
          <p:cNvSpPr/>
          <p:nvPr/>
        </p:nvSpPr>
        <p:spPr>
          <a:xfrm rot="7537787">
            <a:off x="6579595" y="2835520"/>
            <a:ext cx="867743" cy="43383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1682c28eb1d_1_215"/>
          <p:cNvSpPr txBox="1"/>
          <p:nvPr/>
        </p:nvSpPr>
        <p:spPr>
          <a:xfrm>
            <a:off x="1500575" y="768350"/>
            <a:ext cx="186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B1: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Predict từ model1 và tính error.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650;g1682c28eb1d_1_215"/>
          <p:cNvSpPr txBox="1"/>
          <p:nvPr/>
        </p:nvSpPr>
        <p:spPr>
          <a:xfrm>
            <a:off x="4576950" y="2618100"/>
            <a:ext cx="200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B2: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Train và predict từ error để điều chỉnh.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1" name="Google Shape;651;g1682c28eb1d_1_215"/>
          <p:cNvSpPr/>
          <p:nvPr/>
        </p:nvSpPr>
        <p:spPr>
          <a:xfrm rot="-9970796">
            <a:off x="3073404" y="4571557"/>
            <a:ext cx="867823" cy="43380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1682c28eb1d_1_215"/>
          <p:cNvSpPr txBox="1"/>
          <p:nvPr/>
        </p:nvSpPr>
        <p:spPr>
          <a:xfrm>
            <a:off x="497175" y="3754500"/>
            <a:ext cx="2235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B3: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Lặp lại quá trình tính error trên đến khi: đạt giới hạn số lượng cây hoặc sai số error nhỏ.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3" name="Google Shape;653;g1682c28eb1d_1_215"/>
          <p:cNvSpPr txBox="1"/>
          <p:nvPr>
            <p:ph idx="4294967295" type="title"/>
          </p:nvPr>
        </p:nvSpPr>
        <p:spPr>
          <a:xfrm>
            <a:off x="714075" y="128706"/>
            <a:ext cx="6728400" cy="35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BOOSTING-EXAMPLE</a:t>
            </a:r>
            <a:endParaRPr/>
          </a:p>
        </p:txBody>
      </p:sp>
      <p:pic>
        <p:nvPicPr>
          <p:cNvPr id="654" name="Google Shape;654;g1682c28eb1d_1_2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950" y="109094"/>
            <a:ext cx="476250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682c28eb1d_1_23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</a:t>
            </a:r>
            <a:endParaRPr/>
          </a:p>
        </p:txBody>
      </p:sp>
      <p:sp>
        <p:nvSpPr>
          <p:cNvPr id="660" name="Google Shape;660;g1682c28eb1d_1_23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1" name="Google Shape;661;g1682c28eb1d_1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100" y="1359206"/>
            <a:ext cx="6961716" cy="363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682c28eb1d_1_244"/>
          <p:cNvSpPr txBox="1"/>
          <p:nvPr>
            <p:ph type="ctrTitle"/>
          </p:nvPr>
        </p:nvSpPr>
        <p:spPr>
          <a:xfrm>
            <a:off x="1801450" y="2046665"/>
            <a:ext cx="66342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3D60BF"/>
                </a:solidFill>
              </a:rPr>
              <a:t>Reference</a:t>
            </a:r>
            <a:endParaRPr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67" name="Google Shape;667;g1682c28eb1d_1_244"/>
          <p:cNvSpPr txBox="1"/>
          <p:nvPr>
            <p:ph idx="1" type="subTitle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800"/>
              <a:buFont typeface="Montserrat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https://phamdinhkhanh.github.io/2020/08/13/ModelMetric.html</a:t>
            </a:r>
            <a:endParaRPr>
              <a:solidFill>
                <a:srgbClr val="5A5A5A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https://www.youtube.com/watch?v=_fe7JOBGbuU&amp;t=2222s</a:t>
            </a:r>
            <a:endParaRPr>
              <a:solidFill>
                <a:srgbClr val="5A5A5A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2000"/>
              <a:buFont typeface="Montserrat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https://machinelearningcoban.com/2018/01/14/id3/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rgbClr val="5A5A5A"/>
              </a:solidFill>
            </a:endParaRPr>
          </a:p>
        </p:txBody>
      </p:sp>
      <p:sp>
        <p:nvSpPr>
          <p:cNvPr id="668" name="Google Shape;668;g1682c28eb1d_1_244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5</a:t>
            </a:r>
            <a:endParaRPr b="1" i="0" sz="1400" u="none" cap="none" strike="noStrike">
              <a:solidFill>
                <a:schemeClr val="lt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682c28eb1d_1_25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4" name="Google Shape;674;g1682c28eb1d_1_250"/>
          <p:cNvSpPr txBox="1"/>
          <p:nvPr>
            <p:ph idx="4294967295" type="title"/>
          </p:nvPr>
        </p:nvSpPr>
        <p:spPr>
          <a:xfrm>
            <a:off x="1590950" y="4227513"/>
            <a:ext cx="62388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000">
                <a:solidFill>
                  <a:srgbClr val="3D60BF"/>
                </a:solidFill>
              </a:rPr>
              <a:t>Thanks for listening!!!</a:t>
            </a:r>
            <a:endParaRPr sz="2000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675" name="Google Shape;675;g1682c28eb1d_1_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875" y="3974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682c28eb1d_2_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682c28eb1d_0_6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>
                <a:solidFill>
                  <a:srgbClr val="3D60BF"/>
                </a:solidFill>
              </a:rPr>
              <a:t>What is Imbalanced Data</a:t>
            </a:r>
            <a:endParaRPr sz="3000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3" name="Google Shape;183;g1682c28eb1d_0_6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g1682c28eb1d_0_61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F68"/>
              </a:buClr>
              <a:buSzPts val="2200"/>
              <a:buChar char="⬥"/>
            </a:pPr>
            <a:r>
              <a:rPr lang="en" sz="2000">
                <a:solidFill>
                  <a:srgbClr val="5A5A5A"/>
                </a:solidFill>
              </a:rPr>
              <a:t>Number of one or more classes is significantly higher than others</a:t>
            </a:r>
            <a:endParaRPr sz="2000">
              <a:solidFill>
                <a:srgbClr val="5A5A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" name="Google Shape;185;g1682c28eb1d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4" y="2306400"/>
            <a:ext cx="3113075" cy="248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g1682c28eb1d_0_61"/>
          <p:cNvCxnSpPr/>
          <p:nvPr/>
        </p:nvCxnSpPr>
        <p:spPr>
          <a:xfrm flipH="1" rot="10800000">
            <a:off x="4592400" y="2633025"/>
            <a:ext cx="1551300" cy="67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g1682c28eb1d_0_61"/>
          <p:cNvCxnSpPr/>
          <p:nvPr/>
        </p:nvCxnSpPr>
        <p:spPr>
          <a:xfrm>
            <a:off x="4602625" y="3306525"/>
            <a:ext cx="1551300" cy="55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g1682c28eb1d_0_61"/>
          <p:cNvSpPr txBox="1"/>
          <p:nvPr/>
        </p:nvSpPr>
        <p:spPr>
          <a:xfrm>
            <a:off x="6235475" y="2371650"/>
            <a:ext cx="13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Majority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g1682c28eb1d_0_61"/>
          <p:cNvSpPr txBox="1"/>
          <p:nvPr/>
        </p:nvSpPr>
        <p:spPr>
          <a:xfrm>
            <a:off x="6235475" y="3708625"/>
            <a:ext cx="13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Minority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682c28eb1d_0_72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>
                <a:solidFill>
                  <a:srgbClr val="3D60BF"/>
                </a:solidFill>
              </a:rPr>
              <a:t>What is Imbalanced Data</a:t>
            </a:r>
            <a:endParaRPr sz="3000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5" name="Google Shape;195;g1682c28eb1d_0_7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g1682c28eb1d_0_72"/>
          <p:cNvSpPr txBox="1"/>
          <p:nvPr>
            <p:ph idx="1" type="body"/>
          </p:nvPr>
        </p:nvSpPr>
        <p:spPr>
          <a:xfrm>
            <a:off x="1207850" y="1430148"/>
            <a:ext cx="6728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F68"/>
              </a:buClr>
              <a:buSzPts val="2200"/>
              <a:buChar char="⬥"/>
            </a:pPr>
            <a:r>
              <a:rPr lang="en" sz="2000">
                <a:solidFill>
                  <a:srgbClr val="5A5A5A"/>
                </a:solidFill>
              </a:rPr>
              <a:t>Some cases: cancer prediction, bad briefs of an company,...</a:t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</p:txBody>
      </p:sp>
      <p:sp>
        <p:nvSpPr>
          <p:cNvPr id="197" name="Google Shape;197;g1682c28eb1d_0_72"/>
          <p:cNvSpPr txBox="1"/>
          <p:nvPr>
            <p:ph idx="1" type="body"/>
          </p:nvPr>
        </p:nvSpPr>
        <p:spPr>
          <a:xfrm>
            <a:off x="4857750" y="3246025"/>
            <a:ext cx="3143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A5A5A"/>
                </a:solidFill>
              </a:rPr>
              <a:t>Are there any way to avoid those cases?</a:t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A5A5A"/>
              </a:solidFill>
            </a:endParaRPr>
          </a:p>
        </p:txBody>
      </p:sp>
      <p:pic>
        <p:nvPicPr>
          <p:cNvPr id="198" name="Google Shape;198;g1682c28eb1d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2376800"/>
            <a:ext cx="3084308" cy="25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682c28eb1d_0_8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g1682c28eb1d_0_80"/>
          <p:cNvSpPr txBox="1"/>
          <p:nvPr>
            <p:ph idx="4294967295" type="ctrTitle"/>
          </p:nvPr>
        </p:nvSpPr>
        <p:spPr>
          <a:xfrm>
            <a:off x="665126" y="2161697"/>
            <a:ext cx="3616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" sz="6600">
                <a:solidFill>
                  <a:srgbClr val="3D60BF"/>
                </a:solidFill>
              </a:rPr>
              <a:t>Impact</a:t>
            </a:r>
            <a:endParaRPr b="0" i="0" sz="6600" u="none" cap="none" strike="noStrike">
              <a:solidFill>
                <a:srgbClr val="3D60B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205" name="Google Shape;205;g1682c28eb1d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073" y="602949"/>
            <a:ext cx="3616200" cy="3953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urney template">
  <a:themeElements>
    <a:clrScheme name="Custom_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5657"/>
      </a:accent1>
      <a:accent2>
        <a:srgbClr val="376C8A"/>
      </a:accent2>
      <a:accent3>
        <a:srgbClr val="F2D9BB"/>
      </a:accent3>
      <a:accent4>
        <a:srgbClr val="FFC000"/>
      </a:accent4>
      <a:accent5>
        <a:srgbClr val="3D60B5"/>
      </a:accent5>
      <a:accent6>
        <a:srgbClr val="638FA9"/>
      </a:accent6>
      <a:hlink>
        <a:srgbClr val="0563C1"/>
      </a:hlink>
      <a:folHlink>
        <a:srgbClr val="638F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